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74" r:id="rId5"/>
    <p:sldId id="263" r:id="rId6"/>
    <p:sldId id="267" r:id="rId7"/>
    <p:sldId id="268" r:id="rId8"/>
    <p:sldId id="260" r:id="rId9"/>
    <p:sldId id="269" r:id="rId10"/>
    <p:sldId id="261" r:id="rId11"/>
    <p:sldId id="275" r:id="rId12"/>
    <p:sldId id="262" r:id="rId13"/>
    <p:sldId id="270" r:id="rId14"/>
    <p:sldId id="264" r:id="rId15"/>
    <p:sldId id="265"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13285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198379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323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733464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9260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94435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17397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00071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266883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7971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281108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68322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390618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416095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130785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ED7F-B661-442E-9572-6A69F8DBC7F6}" type="datetimeFigureOut">
              <a:rPr lang="ru-RU" smtClean="0"/>
              <a:t>29.01.2020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t>‹#›</a:t>
            </a:fld>
            <a:endParaRPr lang="ru-RU" dirty="0"/>
          </a:p>
        </p:txBody>
      </p:sp>
    </p:spTree>
    <p:extLst>
      <p:ext uri="{BB962C8B-B14F-4D97-AF65-F5344CB8AC3E}">
        <p14:creationId xmlns:p14="http://schemas.microsoft.com/office/powerpoint/2010/main" val="2085944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2EED7F-B661-442E-9572-6A69F8DBC7F6}" type="datetimeFigureOut">
              <a:rPr lang="ru-RU" smtClean="0"/>
              <a:t>29.01.2020</a:t>
            </a:fld>
            <a:endParaRPr lang="ru-RU"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6CC0261-8966-42B9-A2DA-B83BCB67A5B8}" type="slidenum">
              <a:rPr lang="ru-RU" smtClean="0"/>
              <a:t>‹#›</a:t>
            </a:fld>
            <a:endParaRPr lang="ru-RU" dirty="0"/>
          </a:p>
        </p:txBody>
      </p:sp>
    </p:spTree>
    <p:extLst>
      <p:ext uri="{BB962C8B-B14F-4D97-AF65-F5344CB8AC3E}">
        <p14:creationId xmlns:p14="http://schemas.microsoft.com/office/powerpoint/2010/main" val="6596177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3233" y="548680"/>
            <a:ext cx="7823423" cy="1656184"/>
          </a:xfrm>
        </p:spPr>
        <p:txBody>
          <a:bodyPr/>
          <a:lstStyle/>
          <a:p>
            <a:pPr marL="182880" algn="ctr">
              <a:lnSpc>
                <a:spcPct val="80000"/>
              </a:lnSpc>
            </a:pPr>
            <a:r>
              <a:rPr lang="en-US" sz="4800" dirty="0" smtClean="0">
                <a:solidFill>
                  <a:schemeClr val="tx1"/>
                </a:solidFill>
                <a:effectLst/>
              </a:rPr>
              <a:t>3</a:t>
            </a:r>
            <a:r>
              <a:rPr lang="kk-KZ" sz="4800" dirty="0" smtClean="0">
                <a:solidFill>
                  <a:schemeClr val="tx1"/>
                </a:solidFill>
                <a:effectLst/>
              </a:rPr>
              <a:t> дәріс.</a:t>
            </a:r>
            <a:br>
              <a:rPr lang="kk-KZ" sz="4800" dirty="0" smtClean="0">
                <a:solidFill>
                  <a:schemeClr val="tx1"/>
                </a:solidFill>
                <a:effectLst/>
              </a:rPr>
            </a:br>
            <a:r>
              <a:rPr lang="kk-KZ" sz="2000" dirty="0"/>
              <a:t>Адам өміріндегі эмоцияның рөлі. Эмоция психологиясы. Эмоцияны реттеудің әдістері мен механизмдері  </a:t>
            </a:r>
            <a:r>
              <a:rPr lang="ru-RU" sz="1800" dirty="0">
                <a:latin typeface="Calibri" panose="020F0502020204030204" pitchFamily="34" charset="0"/>
                <a:ea typeface="Times New Roman" panose="02020603050405020304" pitchFamily="18" charset="0"/>
                <a:cs typeface="Times New Roman" panose="02020603050405020304" pitchFamily="18" charset="0"/>
              </a:rPr>
              <a:t/>
            </a:r>
            <a:br>
              <a:rPr lang="ru-RU" sz="1800" dirty="0">
                <a:latin typeface="Calibri" panose="020F0502020204030204" pitchFamily="34" charset="0"/>
                <a:ea typeface="Times New Roman" panose="02020603050405020304" pitchFamily="18" charset="0"/>
                <a:cs typeface="Times New Roman" panose="02020603050405020304" pitchFamily="18" charset="0"/>
              </a:rPr>
            </a:br>
            <a:endParaRPr lang="ru-RU" sz="2000" dirty="0">
              <a:ln w="1905"/>
              <a:solidFill>
                <a:schemeClr val="tx1"/>
              </a:solidFill>
              <a:effectLst>
                <a:innerShdw blurRad="69850" dist="43180" dir="5400000">
                  <a:srgbClr val="000000">
                    <a:alpha val="65000"/>
                  </a:srgbClr>
                </a:innerShdw>
              </a:effectLst>
              <a:latin typeface="Cambria" pitchFamily="18" charset="0"/>
            </a:endParaRPr>
          </a:p>
        </p:txBody>
      </p:sp>
      <p:sp>
        <p:nvSpPr>
          <p:cNvPr id="3" name="Прямоугольник 2"/>
          <p:cNvSpPr/>
          <p:nvPr/>
        </p:nvSpPr>
        <p:spPr>
          <a:xfrm>
            <a:off x="552411" y="2564904"/>
            <a:ext cx="7175351" cy="2123658"/>
          </a:xfrm>
          <a:prstGeom prst="rect">
            <a:avLst/>
          </a:prstGeom>
        </p:spPr>
        <p:txBody>
          <a:bodyPr wrap="square">
            <a:spAutoFit/>
          </a:bodyPr>
          <a:lstStyle/>
          <a:p>
            <a:r>
              <a:rPr lang="en-US" sz="2200" b="1" dirty="0" smtClean="0">
                <a:latin typeface="Arial" panose="020B0604020202020204" pitchFamily="34" charset="0"/>
                <a:cs typeface="Arial" panose="020B0604020202020204" pitchFamily="34" charset="0"/>
              </a:rPr>
              <a:t>1. </a:t>
            </a:r>
            <a:r>
              <a:rPr lang="ru-RU" sz="2200" b="1" dirty="0" smtClean="0">
                <a:latin typeface="Arial" panose="020B0604020202020204" pitchFamily="34" charset="0"/>
                <a:cs typeface="Arial" panose="020B0604020202020204" pitchFamily="34" charset="0"/>
              </a:rPr>
              <a:t>Эмоция </a:t>
            </a:r>
            <a:r>
              <a:rPr lang="ru-RU" sz="2200" b="1" dirty="0" err="1">
                <a:latin typeface="Arial" panose="020B0604020202020204" pitchFamily="34" charset="0"/>
                <a:cs typeface="Arial" panose="020B0604020202020204" pitchFamily="34" charset="0"/>
              </a:rPr>
              <a:t>жөнiнде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түсiнiк</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2</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Эмоцияның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қызметтерi</a:t>
            </a:r>
            <a:endParaRPr lang="kk-KZ"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3. </a:t>
            </a:r>
            <a:r>
              <a:rPr lang="ru-RU" sz="2200" b="1" dirty="0" err="1">
                <a:latin typeface="Arial" panose="020B0604020202020204" pitchFamily="34" charset="0"/>
                <a:cs typeface="Arial" panose="020B0604020202020204" pitchFamily="34" charset="0"/>
              </a:rPr>
              <a:t>Эмоцияның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формалары</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және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негiзгi</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түрлерi</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4</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Сезiмдердiң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психологиялық</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сипаттамасы</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5</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Жоғары</a:t>
            </a:r>
            <a:r>
              <a:rPr lang="ru-RU" sz="2200" b="1" dirty="0">
                <a:latin typeface="Arial" panose="020B0604020202020204" pitchFamily="34" charset="0"/>
                <a:cs typeface="Arial" panose="020B0604020202020204" pitchFamily="34" charset="0"/>
              </a:rPr>
              <a:t> </a:t>
            </a:r>
            <a:r>
              <a:rPr lang="ru-RU" sz="2200" b="1" dirty="0" err="1" smtClean="0">
                <a:latin typeface="Arial" panose="020B0604020202020204" pitchFamily="34" charset="0"/>
                <a:cs typeface="Arial" panose="020B0604020202020204" pitchFamily="34" charset="0"/>
              </a:rPr>
              <a:t>сезiмдер</a:t>
            </a:r>
            <a:endParaRPr lang="en-US" sz="2200" b="1" dirty="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6. </a:t>
            </a:r>
            <a:r>
              <a:rPr lang="ru-RU" sz="2200" b="1" dirty="0" err="1" smtClean="0">
                <a:latin typeface="Arial" panose="020B0604020202020204" pitchFamily="34" charset="0"/>
                <a:cs typeface="Arial" panose="020B0604020202020204" pitchFamily="34" charset="0"/>
              </a:rPr>
              <a:t>Ерiк</a:t>
            </a:r>
            <a:endParaRPr lang="ru-RU" dirty="0"/>
          </a:p>
        </p:txBody>
      </p:sp>
      <p:pic>
        <p:nvPicPr>
          <p:cNvPr id="5122" name="Picture 2" descr="http://medvesti.com/uploads/posts/2012-02/1330549766_emoci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5172" y="4505721"/>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95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340768"/>
            <a:ext cx="8496944" cy="3528392"/>
          </a:xfrm>
        </p:spPr>
        <p:txBody>
          <a:bodyPr>
            <a:noAutofit/>
          </a:bodyPr>
          <a:lstStyle/>
          <a:p>
            <a:pPr marL="45720" indent="0" algn="just">
              <a:buNone/>
            </a:pPr>
            <a:r>
              <a:rPr lang="ru-RU" sz="2800" dirty="0">
                <a:solidFill>
                  <a:schemeClr val="bg2">
                    <a:lumMod val="10000"/>
                  </a:schemeClr>
                </a:solidFill>
                <a:latin typeface="Times New Roman" pitchFamily="18" charset="0"/>
                <a:cs typeface="Times New Roman" pitchFamily="18" charset="0"/>
              </a:rPr>
              <a:t> </a:t>
            </a:r>
            <a:r>
              <a:rPr lang="ru-RU" sz="2800" dirty="0" smtClean="0">
                <a:solidFill>
                  <a:schemeClr val="bg2">
                    <a:lumMod val="10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Жек</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a:solidFill>
                  <a:schemeClr val="tx1">
                    <a:lumMod val="95000"/>
                    <a:lumOff val="5000"/>
                  </a:schemeClr>
                </a:solidFill>
                <a:latin typeface="Times New Roman" pitchFamily="18" charset="0"/>
                <a:cs typeface="Times New Roman" pitchFamily="18" charset="0"/>
              </a:rPr>
              <a:t>көру </a:t>
            </a:r>
            <a:r>
              <a:rPr lang="ru-RU" sz="2800" dirty="0">
                <a:solidFill>
                  <a:schemeClr val="tx1">
                    <a:lumMod val="95000"/>
                    <a:lumOff val="5000"/>
                  </a:schemeClr>
                </a:solidFill>
                <a:latin typeface="Times New Roman" pitchFamily="18" charset="0"/>
                <a:cs typeface="Times New Roman" pitchFamily="18" charset="0"/>
              </a:rPr>
              <a:t>- адам аралық қатынастарда субъект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ң көзқарас, өм</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рл</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к салты </a:t>
            </a:r>
            <a:r>
              <a:rPr lang="ru-RU" sz="2800" dirty="0" smtClean="0">
                <a:solidFill>
                  <a:schemeClr val="tx1">
                    <a:lumMod val="95000"/>
                    <a:lumOff val="5000"/>
                  </a:schemeClr>
                </a:solidFill>
                <a:latin typeface="Times New Roman" pitchFamily="18" charset="0"/>
                <a:cs typeface="Times New Roman" pitchFamily="18" charset="0"/>
              </a:rPr>
              <a:t>мен сез</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м объект</a:t>
            </a:r>
            <a:r>
              <a:rPr lang="en-US" sz="2800" dirty="0">
                <a:solidFill>
                  <a:schemeClr val="tx1">
                    <a:lumMod val="95000"/>
                    <a:lumOff val="5000"/>
                  </a:schemeClr>
                </a:solidFill>
                <a:latin typeface="Times New Roman" pitchFamily="18" charset="0"/>
                <a:cs typeface="Times New Roman" pitchFamily="18" charset="0"/>
              </a:rPr>
              <a:t>i </a:t>
            </a:r>
            <a:r>
              <a:rPr lang="ru-RU" sz="2800" dirty="0">
                <a:solidFill>
                  <a:schemeClr val="tx1">
                    <a:lumMod val="95000"/>
                    <a:lumOff val="5000"/>
                  </a:schemeClr>
                </a:solidFill>
                <a:latin typeface="Times New Roman" pitchFamily="18" charset="0"/>
                <a:cs typeface="Times New Roman" pitchFamily="18" charset="0"/>
              </a:rPr>
              <a:t>қылықтарының 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 с</a:t>
            </a:r>
            <a:r>
              <a:rPr lang="en-US" sz="2800" dirty="0">
                <a:solidFill>
                  <a:schemeClr val="tx1">
                    <a:lumMod val="95000"/>
                    <a:lumOff val="5000"/>
                  </a:schemeClr>
                </a:solidFill>
                <a:latin typeface="Times New Roman" pitchFamily="18" charset="0"/>
                <a:cs typeface="Times New Roman" pitchFamily="18" charset="0"/>
              </a:rPr>
              <a:t>ə</a:t>
            </a:r>
            <a:r>
              <a:rPr lang="ru-RU" sz="2800" dirty="0">
                <a:solidFill>
                  <a:schemeClr val="tx1">
                    <a:lumMod val="95000"/>
                    <a:lumOff val="5000"/>
                  </a:schemeClr>
                </a:solidFill>
                <a:latin typeface="Times New Roman" pitchFamily="18" charset="0"/>
                <a:cs typeface="Times New Roman" pitchFamily="18" charset="0"/>
              </a:rPr>
              <a:t>йкес келмеу</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нен жүз берет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 ұнамсыз көң</a:t>
            </a:r>
            <a:r>
              <a:rPr lang="en-US" sz="2800" dirty="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л-күй</a:t>
            </a:r>
            <a:r>
              <a:rPr lang="ru-RU" sz="2800" dirty="0">
                <a:solidFill>
                  <a:schemeClr val="tx1">
                    <a:lumMod val="95000"/>
                    <a:lumOff val="5000"/>
                  </a:schemeClr>
                </a:solidFill>
                <a:latin typeface="Times New Roman" pitchFamily="18" charset="0"/>
                <a:cs typeface="Times New Roman" pitchFamily="18" charset="0"/>
              </a:rPr>
              <a:t>.</a:t>
            </a:r>
          </a:p>
          <a:p>
            <a:pPr marL="45720" indent="0" algn="just">
              <a:buNone/>
            </a:pPr>
            <a:r>
              <a:rPr lang="ru-RU" sz="2800" b="1" dirty="0">
                <a:solidFill>
                  <a:schemeClr val="tx1">
                    <a:lumMod val="95000"/>
                    <a:lumOff val="5000"/>
                  </a:schemeClr>
                </a:solidFill>
                <a:latin typeface="Times New Roman" pitchFamily="18" charset="0"/>
                <a:cs typeface="Times New Roman" pitchFamily="18" charset="0"/>
              </a:rPr>
              <a:t> </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Қорқыныш</a:t>
            </a:r>
            <a:r>
              <a:rPr lang="ru-RU" sz="2800" b="1" dirty="0" smtClean="0">
                <a:solidFill>
                  <a:schemeClr val="tx1">
                    <a:lumMod val="95000"/>
                    <a:lumOff val="5000"/>
                  </a:schemeClr>
                </a:solidFill>
                <a:latin typeface="Times New Roman" pitchFamily="18" charset="0"/>
                <a:cs typeface="Times New Roman" pitchFamily="18" charset="0"/>
              </a:rPr>
              <a:t> </a:t>
            </a:r>
            <a:r>
              <a:rPr lang="ru-RU" sz="2800" dirty="0">
                <a:solidFill>
                  <a:schemeClr val="tx1">
                    <a:lumMod val="95000"/>
                    <a:lumOff val="5000"/>
                  </a:schemeClr>
                </a:solidFill>
                <a:latin typeface="Times New Roman" pitchFamily="18" charset="0"/>
                <a:cs typeface="Times New Roman" pitchFamily="18" charset="0"/>
              </a:rPr>
              <a:t>- субъектте өз 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рш</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л</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г</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 шын немесе болуы мүмк</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 қатер жөн</a:t>
            </a:r>
            <a:r>
              <a:rPr lang="en-US" sz="2800" dirty="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нде ақпарат </a:t>
            </a:r>
            <a:r>
              <a:rPr lang="ru-RU" sz="2800" dirty="0">
                <a:solidFill>
                  <a:schemeClr val="tx1">
                    <a:lumMod val="95000"/>
                    <a:lumOff val="5000"/>
                  </a:schemeClr>
                </a:solidFill>
                <a:latin typeface="Times New Roman" pitchFamily="18" charset="0"/>
                <a:cs typeface="Times New Roman" pitchFamily="18" charset="0"/>
              </a:rPr>
              <a:t>алумен 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рге пайда </a:t>
            </a:r>
            <a:r>
              <a:rPr lang="ru-RU" sz="2800" dirty="0" err="1">
                <a:solidFill>
                  <a:schemeClr val="tx1">
                    <a:lumMod val="95000"/>
                    <a:lumOff val="5000"/>
                  </a:schemeClr>
                </a:solidFill>
                <a:latin typeface="Times New Roman" pitchFamily="18" charset="0"/>
                <a:cs typeface="Times New Roman" pitchFamily="18" charset="0"/>
              </a:rPr>
              <a:t>болатын</a:t>
            </a:r>
            <a:r>
              <a:rPr lang="ru-RU" sz="2800" dirty="0">
                <a:solidFill>
                  <a:schemeClr val="tx1">
                    <a:lumMod val="95000"/>
                    <a:lumOff val="5000"/>
                  </a:schemeClr>
                </a:solidFill>
                <a:latin typeface="Times New Roman" pitchFamily="18" charset="0"/>
                <a:cs typeface="Times New Roman" pitchFamily="18" charset="0"/>
              </a:rPr>
              <a:t> </a:t>
            </a:r>
            <a:r>
              <a:rPr lang="kk-KZ" sz="2800" dirty="0" smtClean="0">
                <a:solidFill>
                  <a:schemeClr val="tx1">
                    <a:lumMod val="95000"/>
                    <a:lumOff val="5000"/>
                  </a:schemeClr>
                </a:solidFill>
                <a:latin typeface="Times New Roman" pitchFamily="18" charset="0"/>
                <a:cs typeface="Times New Roman" pitchFamily="18" charset="0"/>
              </a:rPr>
              <a:t>эмоция</a:t>
            </a:r>
            <a:r>
              <a:rPr lang="ru-RU" sz="2800" dirty="0" smtClean="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314064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psychologos.ru/images/a/a5/Kaleydoskop_emoci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284" y="332656"/>
            <a:ext cx="8673026"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273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064896" cy="3567632"/>
          </a:xfrm>
        </p:spPr>
        <p:txBody>
          <a:bodyPr>
            <a:normAutofit fontScale="92500" lnSpcReduction="10000"/>
          </a:bodyPr>
          <a:lstStyle/>
          <a:p>
            <a:pPr marL="45720" indent="0" algn="just">
              <a:buNone/>
            </a:pPr>
            <a:r>
              <a:rPr lang="ru-RU" sz="2900" dirty="0" smtClean="0">
                <a:solidFill>
                  <a:schemeClr val="tx1"/>
                </a:solidFill>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Өте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күшт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эмоциялық </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рекет көр</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a:t>
            </a:r>
            <a:r>
              <a:rPr lang="en-US" sz="2800" dirty="0">
                <a:latin typeface="Times New Roman" pitchFamily="18" charset="0"/>
                <a:cs typeface="Times New Roman" pitchFamily="18" charset="0"/>
              </a:rPr>
              <a:t>i - </a:t>
            </a:r>
            <a:r>
              <a:rPr lang="ru-RU" sz="2800" b="1" dirty="0">
                <a:latin typeface="Times New Roman" pitchFamily="18" charset="0"/>
                <a:cs typeface="Times New Roman" pitchFamily="18" charset="0"/>
              </a:rPr>
              <a:t>аффект </a:t>
            </a:r>
            <a:r>
              <a:rPr lang="ru-RU" sz="2800" dirty="0">
                <a:latin typeface="Times New Roman" pitchFamily="18" charset="0"/>
                <a:cs typeface="Times New Roman" pitchFamily="18" charset="0"/>
              </a:rPr>
              <a:t>қысқа да қарқынды өту</a:t>
            </a:r>
            <a:r>
              <a:rPr lang="en-US" sz="2800" dirty="0">
                <a:latin typeface="Times New Roman" pitchFamily="18" charset="0"/>
                <a:cs typeface="Times New Roman" pitchFamily="18" charset="0"/>
              </a:rPr>
              <a:t>i</a:t>
            </a:r>
            <a:r>
              <a:rPr lang="ru-RU" sz="2800" dirty="0" smtClean="0">
                <a:latin typeface="Times New Roman" pitchFamily="18" charset="0"/>
                <a:cs typeface="Times New Roman" pitchFamily="18" charset="0"/>
              </a:rPr>
              <a:t>мен ерекшеленед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Бұл сез</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м құбылысы субъект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үш</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өте қажетт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болған өм</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 </a:t>
            </a:r>
            <a:r>
              <a:rPr lang="ru-RU" sz="2800" dirty="0" smtClean="0">
                <a:latin typeface="Times New Roman" pitchFamily="18" charset="0"/>
                <a:cs typeface="Times New Roman" pitchFamily="18" charset="0"/>
              </a:rPr>
              <a:t>жағдайларының кенеттен </a:t>
            </a:r>
            <a:r>
              <a:rPr lang="ru-RU" sz="2800" dirty="0">
                <a:latin typeface="Times New Roman" pitchFamily="18" charset="0"/>
                <a:cs typeface="Times New Roman" pitchFamily="18" charset="0"/>
              </a:rPr>
              <a:t>өзгер</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ске түсу</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нен болады. Аффектте адамның қозғалыс </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рекеттер</a:t>
            </a:r>
            <a:r>
              <a:rPr lang="en-US" sz="2800" dirty="0">
                <a:latin typeface="Times New Roman" pitchFamily="18" charset="0"/>
                <a:cs typeface="Times New Roman" pitchFamily="18" charset="0"/>
              </a:rPr>
              <a:t>i </a:t>
            </a:r>
            <a:r>
              <a:rPr lang="ru-RU" sz="2800" dirty="0" smtClean="0">
                <a:latin typeface="Times New Roman" pitchFamily="18" charset="0"/>
                <a:cs typeface="Times New Roman" pitchFamily="18" charset="0"/>
              </a:rPr>
              <a:t>ұстамсыз күйге </a:t>
            </a:r>
            <a:r>
              <a:rPr lang="ru-RU" sz="2800" dirty="0">
                <a:latin typeface="Times New Roman" pitchFamily="18" charset="0"/>
                <a:cs typeface="Times New Roman" pitchFamily="18" charset="0"/>
              </a:rPr>
              <a:t>кел</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п, </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шк</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ағзалар қызмет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күйзел</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ске ұшырайды: 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лден қалады, жүрег</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ұстайды</a:t>
            </a:r>
            <a:r>
              <a:rPr lang="ru-RU" sz="2800" dirty="0" smtClean="0">
                <a:latin typeface="Times New Roman" pitchFamily="18" charset="0"/>
                <a:cs typeface="Times New Roman" pitchFamily="18" charset="0"/>
              </a:rPr>
              <a:t>, ес</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нен танады т.б. Бұл қорыққаннан да, қатты қуаныштан да </a:t>
            </a:r>
            <a:r>
              <a:rPr lang="ru-RU" sz="2800" dirty="0" err="1">
                <a:latin typeface="Times New Roman" pitchFamily="18" charset="0"/>
                <a:cs typeface="Times New Roman" pitchFamily="18" charset="0"/>
              </a:rPr>
              <a:t>болады</a:t>
            </a:r>
            <a:r>
              <a:rPr lang="ru-RU" sz="2800" dirty="0" smtClean="0">
                <a:latin typeface="Times New Roman" pitchFamily="18" charset="0"/>
                <a:cs typeface="Times New Roman" pitchFamily="18" charset="0"/>
              </a:rPr>
              <a:t>.</a:t>
            </a:r>
          </a:p>
        </p:txBody>
      </p:sp>
      <p:pic>
        <p:nvPicPr>
          <p:cNvPr id="1026" name="Picture 2" descr="http://mitrohin.info/uploads/2010/10/bad_boys_zarechn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78282">
            <a:off x="781325" y="3545380"/>
            <a:ext cx="3764691" cy="30297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encrypted-tbn2.gstatic.com/images?q=tbn:ANd9GcSPKU6qQ_29AmJqw1gPwhsvzqaGNh5Kt_doW4zO7AoTZTaStQF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62955">
            <a:off x="5442089" y="3788119"/>
            <a:ext cx="3336071" cy="2544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654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548680"/>
            <a:ext cx="8064896" cy="2376264"/>
          </a:xfrm>
        </p:spPr>
        <p:txBody>
          <a:bodyPr>
            <a:normAutofit fontScale="92500" lnSpcReduction="10000"/>
          </a:bodyPr>
          <a:lstStyle/>
          <a:p>
            <a:pPr marL="45720" indent="0" algn="just">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Адамның</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л-күй</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кейп</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б</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рет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ж</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йтт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б</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психологияда </a:t>
            </a:r>
            <a:r>
              <a:rPr lang="ru-RU" sz="2800" b="1" dirty="0" smtClean="0">
                <a:latin typeface="Times New Roman" pitchFamily="18" charset="0"/>
                <a:cs typeface="Times New Roman" pitchFamily="18" charset="0"/>
              </a:rPr>
              <a:t>фрустрация </a:t>
            </a:r>
            <a:r>
              <a:rPr lang="ru-RU"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бұзылуы, межел</a:t>
            </a:r>
            <a:r>
              <a:rPr lang="en-US" sz="2800" dirty="0">
                <a:latin typeface="Times New Roman" pitchFamily="18" charset="0"/>
                <a:cs typeface="Times New Roman" pitchFamily="18" charset="0"/>
              </a:rPr>
              <a:t>i i</a:t>
            </a:r>
            <a:r>
              <a:rPr lang="ru-RU" sz="2800" dirty="0">
                <a:latin typeface="Times New Roman" pitchFamily="18" charset="0"/>
                <a:cs typeface="Times New Roman" pitchFamily="18" charset="0"/>
              </a:rPr>
              <a:t>ст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жүзеге аспай қалуы) деп аталады. Жоспарланған </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a:t>
            </a:r>
            <a:r>
              <a:rPr lang="en-US" sz="2800" dirty="0">
                <a:latin typeface="Times New Roman" pitchFamily="18" charset="0"/>
                <a:cs typeface="Times New Roman" pitchFamily="18" charset="0"/>
              </a:rPr>
              <a:t>i </a:t>
            </a:r>
            <a:r>
              <a:rPr lang="ru-RU" sz="2800" dirty="0" smtClean="0">
                <a:latin typeface="Times New Roman" pitchFamily="18" charset="0"/>
                <a:cs typeface="Times New Roman" pitchFamily="18" charset="0"/>
              </a:rPr>
              <a:t>мен мүддел</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мақсаты түрл</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себептер мен кедерг</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лерге ұшырып, адам оған ренжид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a:t>
            </a:r>
            <a:r>
              <a:rPr lang="en-US" sz="2800" dirty="0" smtClean="0">
                <a:latin typeface="Times New Roman" pitchFamily="18" charset="0"/>
                <a:cs typeface="Times New Roman" pitchFamily="18" charset="0"/>
              </a:rPr>
              <a:t>i</a:t>
            </a:r>
            <a:r>
              <a:rPr lang="ru-RU" sz="2800" dirty="0" smtClean="0">
                <a:latin typeface="Times New Roman" pitchFamily="18" charset="0"/>
                <a:cs typeface="Times New Roman" pitchFamily="18" charset="0"/>
              </a:rPr>
              <a:t> құлазып</a:t>
            </a:r>
            <a:r>
              <a:rPr lang="ru-RU" sz="2800" dirty="0">
                <a:latin typeface="Times New Roman" pitchFamily="18" charset="0"/>
                <a:cs typeface="Times New Roman" pitchFamily="18" charset="0"/>
              </a:rPr>
              <a:t>, қайғырып, күйзелед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ашуға булығады.</a:t>
            </a:r>
          </a:p>
        </p:txBody>
      </p:sp>
      <p:pic>
        <p:nvPicPr>
          <p:cNvPr id="2050" name="Picture 2" descr="http://www.psyportal.net/wp-content/uploads/2011/06/frustr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924944"/>
            <a:ext cx="3301852" cy="37826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0.gstatic.com/images?q=tbn:ANd9GcR4yLEpJPnAs62mc8F4OSwSJMxCqZVuVJMjd2IYB2EneaaxI52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3501008"/>
            <a:ext cx="43170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234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980728"/>
            <a:ext cx="8064896" cy="5040560"/>
          </a:xfrm>
        </p:spPr>
        <p:txBody>
          <a:bodyPr>
            <a:normAutofit fontScale="92500" lnSpcReduction="10000"/>
          </a:bodyPr>
          <a:lstStyle/>
          <a:p>
            <a:pPr marL="45720" indent="0" algn="just">
              <a:buNone/>
            </a:pPr>
            <a:r>
              <a:rPr lang="ru-RU" b="1" dirty="0">
                <a:solidFill>
                  <a:schemeClr val="tx1"/>
                </a:solidFill>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Адам </a:t>
            </a:r>
            <a:r>
              <a:rPr lang="ru-RU" sz="3200" dirty="0">
                <a:latin typeface="Times New Roman" pitchFamily="18" charset="0"/>
                <a:cs typeface="Times New Roman" pitchFamily="18" charset="0"/>
              </a:rPr>
              <a:t>көңіл күйінің ерекше көріністері стресс және дистресс болып табылады. “Стресс” сөзі ағылшын тілінен </a:t>
            </a:r>
            <a:r>
              <a:rPr lang="ru-RU" sz="3200" dirty="0" err="1">
                <a:latin typeface="Times New Roman" pitchFamily="18" charset="0"/>
                <a:cs typeface="Times New Roman" pitchFamily="18" charset="0"/>
              </a:rPr>
              <a:t>аударғанда</a:t>
            </a:r>
            <a:r>
              <a:rPr lang="ru-RU" sz="3200">
                <a:latin typeface="Times New Roman" pitchFamily="18" charset="0"/>
                <a:cs typeface="Times New Roman" pitchFamily="18" charset="0"/>
              </a:rPr>
              <a:t> </a:t>
            </a:r>
            <a:r>
              <a:rPr lang="ru-RU" sz="3200" smtClean="0">
                <a:latin typeface="Times New Roman" pitchFamily="18" charset="0"/>
                <a:cs typeface="Times New Roman" pitchFamily="18" charset="0"/>
              </a:rPr>
              <a:t>–қысым</a:t>
            </a: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жасау деген мағынаны білдіреді. Стрестік күй – соңғы 30-35 жыл ішінде ғылым мен техниканың, өнер мен білімнің тасқындап дамуына орай және экологиялық жағдайдың қолайсыздығына сәйкес адамда пайда болған эмоция мен сезімнің көрінісі. Адам осындай стрестік күйдің психологиялық ерекшеліктерін біліп, оған </a:t>
            </a:r>
            <a:r>
              <a:rPr lang="ru-RU" sz="3200" dirty="0" err="1">
                <a:latin typeface="Times New Roman" pitchFamily="18" charset="0"/>
                <a:cs typeface="Times New Roman" pitchFamily="18" charset="0"/>
              </a:rPr>
              <a:t>бейімделуі</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қажет</a:t>
            </a:r>
            <a:r>
              <a:rPr lang="ru-RU" sz="3200" dirty="0" smtClean="0">
                <a:latin typeface="Times New Roman" pitchFamily="18" charset="0"/>
                <a:cs typeface="Times New Roman" pitchFamily="18" charset="0"/>
              </a:rPr>
              <a:t>.</a:t>
            </a: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96880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731520"/>
            <a:ext cx="8208912" cy="5505792"/>
          </a:xfrm>
        </p:spPr>
        <p:txBody>
          <a:bodyPr>
            <a:noAutofit/>
          </a:bodyPr>
          <a:lstStyle/>
          <a:p>
            <a:pPr marL="45720" indent="0" algn="just">
              <a:buNone/>
            </a:pP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Стрестің</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физиологиялық негізі – американдық физиолог У. Кенноның гомеостазис (бұл терминнің мәні – ішкі организм қызметінің бір қалыпты жағдайы дегенді білдіреді) туралы ілімі мен Канада ғалымы Г. Сельенің организмнің сыртқы күшті тітіркендіргіштерге өздігінен икемделіп қорғануы жөніндегі зерттеуі. Мұндай тітіркендіргіштердің организмге әсерінің күштілігі сондай, олар адамның денесіне, жүйке жүйесіне, психикасына да күшті әсер етіп, сезімдік-эмоциялық жағдайын шиеленістіреді. Стрестік жағдай адамның мінез-құлқына да күшті әсер етіп, қалыпты жағдайларды ауытқуға ұшыратады, ол бей-берекет қимыл-қозғалыстар жасайды. Адамның психикалық процестері – қабылдау мен ес, зейін әдетен тыс қателіктер жібереді.</a:t>
            </a:r>
          </a:p>
        </p:txBody>
      </p:sp>
    </p:spTree>
    <p:extLst>
      <p:ext uri="{BB962C8B-B14F-4D97-AF65-F5344CB8AC3E}">
        <p14:creationId xmlns:p14="http://schemas.microsoft.com/office/powerpoint/2010/main" val="962669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731520"/>
            <a:ext cx="7677472" cy="1143000"/>
          </a:xfrm>
        </p:spPr>
        <p:txBody>
          <a:bodyPr/>
          <a:lstStyle/>
          <a:p>
            <a:pPr marL="0" indent="0" algn="ctr">
              <a:buNone/>
            </a:pPr>
            <a:r>
              <a:rPr lang="en-US" sz="3200" dirty="0">
                <a:solidFill>
                  <a:schemeClr val="tx1"/>
                </a:solidFill>
                <a:latin typeface="Arial" panose="020B0604020202020204" pitchFamily="34" charset="0"/>
                <a:cs typeface="Arial" panose="020B0604020202020204" pitchFamily="34" charset="0"/>
              </a:rPr>
              <a:t>4.</a:t>
            </a:r>
            <a:r>
              <a:rPr lang="kk-KZ"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Сезiмдердiң</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психологиялық</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сипаттамасы</a:t>
            </a:r>
            <a:endParaRPr lang="ru-RU" sz="3200" dirty="0">
              <a:solidFill>
                <a:schemeClr val="tx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39552" y="2276872"/>
            <a:ext cx="7848872" cy="3600400"/>
          </a:xfrm>
        </p:spPr>
        <p:txBody>
          <a:bodyPr>
            <a:normAutofit/>
          </a:bodyPr>
          <a:lstStyle/>
          <a:p>
            <a:pPr marL="45720" indent="0">
              <a:buNone/>
            </a:pP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Сезiмдер</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деп</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тұрақты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эмоционалды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боялған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тұлғалық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құрылымдарды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айтамыз</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онда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адамның</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бiреуге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немесе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нәрсеге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деген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қатынасы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бейнеленедi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бiреуге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деген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махаббат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патриотизм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ұят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т.б</a:t>
            </a:r>
            <a:r>
              <a:rPr lang="ru-RU" sz="2800" dirty="0">
                <a:solidFill>
                  <a:schemeClr val="tx1">
                    <a:lumMod val="95000"/>
                    <a:lumOff val="5000"/>
                  </a:schemeClr>
                </a:solidFill>
                <a:latin typeface="Times New Roman" pitchFamily="18" charset="0"/>
                <a:cs typeface="Times New Roman" pitchFamily="18" charset="0"/>
              </a:rPr>
              <a:t>.</a:t>
            </a:r>
          </a:p>
          <a:p>
            <a:pPr marL="45720" indent="0">
              <a:buNone/>
            </a:pP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Әрбiр</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сезiмде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сәйкес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бастан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кешулердiң</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жеке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тәжiрибелерi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шоғырланған</a:t>
            </a:r>
            <a:r>
              <a:rPr lang="ru-RU" sz="28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1746954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9776"/>
            <a:ext cx="7677472" cy="1143000"/>
          </a:xfrm>
        </p:spPr>
        <p:txBody>
          <a:bodyPr/>
          <a:lstStyle/>
          <a:p>
            <a:pPr marL="0" indent="0" algn="ctr">
              <a:buNone/>
            </a:pPr>
            <a:r>
              <a:rPr lang="en-US" sz="3200" dirty="0">
                <a:solidFill>
                  <a:schemeClr val="tx1"/>
                </a:solidFill>
              </a:rPr>
              <a:t>5.</a:t>
            </a:r>
            <a:r>
              <a:rPr lang="kk-KZ" sz="3200" dirty="0">
                <a:solidFill>
                  <a:schemeClr val="tx1"/>
                </a:solidFill>
              </a:rPr>
              <a:t> </a:t>
            </a:r>
            <a:r>
              <a:rPr lang="ru-RU" sz="3200" dirty="0" err="1">
                <a:solidFill>
                  <a:schemeClr val="tx1"/>
                </a:solidFill>
              </a:rPr>
              <a:t>Жоғары</a:t>
            </a:r>
            <a:r>
              <a:rPr lang="ru-RU" sz="3200" dirty="0">
                <a:solidFill>
                  <a:schemeClr val="tx1"/>
                </a:solidFill>
              </a:rPr>
              <a:t> </a:t>
            </a:r>
            <a:r>
              <a:rPr lang="ru-RU" sz="3200" dirty="0" err="1">
                <a:solidFill>
                  <a:schemeClr val="tx1"/>
                </a:solidFill>
              </a:rPr>
              <a:t>сезiмдер</a:t>
            </a:r>
            <a:endParaRPr lang="en-US" sz="3200" dirty="0">
              <a:solidFill>
                <a:schemeClr val="tx1"/>
              </a:solidFill>
            </a:endParaRPr>
          </a:p>
        </p:txBody>
      </p:sp>
      <p:sp>
        <p:nvSpPr>
          <p:cNvPr id="3" name="Объект 2"/>
          <p:cNvSpPr>
            <a:spLocks noGrp="1"/>
          </p:cNvSpPr>
          <p:nvPr>
            <p:ph idx="1"/>
          </p:nvPr>
        </p:nvSpPr>
        <p:spPr>
          <a:xfrm>
            <a:off x="539552" y="1412776"/>
            <a:ext cx="8280920" cy="5328592"/>
          </a:xfrm>
        </p:spPr>
        <p:txBody>
          <a:bodyPr>
            <a:normAutofit fontScale="77500" lnSpcReduction="20000"/>
          </a:bodyPr>
          <a:lstStyle/>
          <a:p>
            <a:pPr marL="45720" indent="0">
              <a:buNone/>
            </a:pPr>
            <a:r>
              <a:rPr lang="ru-RU" sz="2800"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Ақыл</a:t>
            </a:r>
            <a:r>
              <a:rPr lang="ru-RU" sz="3400" u="sng" dirty="0">
                <a:solidFill>
                  <a:schemeClr val="tx1">
                    <a:lumMod val="95000"/>
                    <a:lumOff val="5000"/>
                  </a:schemeClr>
                </a:solidFill>
                <a:latin typeface="Times New Roman" pitchFamily="18" charset="0"/>
                <a:cs typeface="Times New Roman" pitchFamily="18" charset="0"/>
              </a:rPr>
              <a:t>-ой </a:t>
            </a:r>
            <a:r>
              <a:rPr lang="ru-RU" sz="3400" u="sng" dirty="0" err="1">
                <a:solidFill>
                  <a:schemeClr val="tx1">
                    <a:lumMod val="95000"/>
                    <a:lumOff val="5000"/>
                  </a:schemeClr>
                </a:solidFill>
                <a:latin typeface="Times New Roman" pitchFamily="18" charset="0"/>
                <a:cs typeface="Times New Roman" pitchFamily="18" charset="0"/>
              </a:rPr>
              <a:t>сезiмi</a:t>
            </a:r>
            <a:r>
              <a:rPr lang="ru-RU" sz="3400" u="sng"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таным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қажеттiлiктерiмен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тығыз</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байланысты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Таным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қажеттiлiктерiн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оятатын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көркем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әдебиет</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теледидар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өнер</a:t>
            </a:r>
            <a:r>
              <a:rPr lang="ru-RU" sz="3400" dirty="0">
                <a:solidFill>
                  <a:schemeClr val="tx1">
                    <a:lumMod val="95000"/>
                    <a:lumOff val="5000"/>
                  </a:schemeClr>
                </a:solidFill>
                <a:latin typeface="Times New Roman" pitchFamily="18" charset="0"/>
                <a:cs typeface="Times New Roman" pitchFamily="18" charset="0"/>
              </a:rPr>
              <a:t>, компьютер </a:t>
            </a:r>
            <a:r>
              <a:rPr lang="ru-RU" sz="3400" dirty="0" err="1">
                <a:solidFill>
                  <a:schemeClr val="tx1">
                    <a:lumMod val="95000"/>
                    <a:lumOff val="5000"/>
                  </a:schemeClr>
                </a:solidFill>
                <a:latin typeface="Times New Roman" pitchFamily="18" charset="0"/>
                <a:cs typeface="Times New Roman" pitchFamily="18" charset="0"/>
              </a:rPr>
              <a:t>бағдарламалары</a:t>
            </a:r>
            <a:r>
              <a:rPr lang="ru-RU" sz="3400" dirty="0">
                <a:solidFill>
                  <a:schemeClr val="tx1">
                    <a:lumMod val="95000"/>
                    <a:lumOff val="5000"/>
                  </a:schemeClr>
                </a:solidFill>
                <a:latin typeface="Times New Roman" pitchFamily="18" charset="0"/>
                <a:cs typeface="Times New Roman" pitchFamily="18" charset="0"/>
              </a:rPr>
              <a:t>. </a:t>
            </a:r>
          </a:p>
          <a:p>
            <a:pPr marL="45720" indent="0">
              <a:buNone/>
            </a:pPr>
            <a:r>
              <a:rPr lang="ru-RU" sz="3400" dirty="0" smtClean="0">
                <a:solidFill>
                  <a:schemeClr val="tx1">
                    <a:lumMod val="95000"/>
                    <a:lumOff val="5000"/>
                  </a:schemeClr>
                </a:solidFill>
                <a:latin typeface="Times New Roman" pitchFamily="18" charset="0"/>
                <a:cs typeface="Times New Roman" pitchFamily="18" charset="0"/>
              </a:rPr>
              <a:t>     </a:t>
            </a:r>
            <a:r>
              <a:rPr lang="ru-RU" sz="3400" u="sng" dirty="0" err="1" smtClean="0">
                <a:solidFill>
                  <a:schemeClr val="tx1">
                    <a:lumMod val="95000"/>
                    <a:lumOff val="5000"/>
                  </a:schemeClr>
                </a:solidFill>
                <a:latin typeface="Times New Roman" pitchFamily="18" charset="0"/>
                <a:cs typeface="Times New Roman" pitchFamily="18" charset="0"/>
              </a:rPr>
              <a:t>Эстетикалық</a:t>
            </a:r>
            <a:r>
              <a:rPr lang="ru-RU" sz="3400" u="sng"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сезiм</a:t>
            </a:r>
            <a:r>
              <a:rPr lang="ru-RU" sz="3400" u="sng"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адамдардың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сұлулыққа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әсемдiлiкке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табиғатқа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деген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ояту</a:t>
            </a:r>
            <a:r>
              <a:rPr lang="ru-RU" sz="3400" dirty="0">
                <a:solidFill>
                  <a:schemeClr val="tx1">
                    <a:lumMod val="95000"/>
                    <a:lumOff val="5000"/>
                  </a:schemeClr>
                </a:solidFill>
                <a:latin typeface="Times New Roman" pitchFamily="18" charset="0"/>
                <a:cs typeface="Times New Roman" pitchFamily="18" charset="0"/>
              </a:rPr>
              <a:t>. </a:t>
            </a:r>
            <a:r>
              <a:rPr lang="kk-KZ" sz="3400" dirty="0">
                <a:solidFill>
                  <a:schemeClr val="tx1">
                    <a:lumMod val="95000"/>
                    <a:lumOff val="5000"/>
                  </a:schemeClr>
                </a:solidFill>
                <a:latin typeface="Times New Roman" pitchFamily="18" charset="0"/>
                <a:cs typeface="Times New Roman" pitchFamily="18" charset="0"/>
              </a:rPr>
              <a:t>Ө</a:t>
            </a:r>
            <a:r>
              <a:rPr lang="ru-RU" sz="3400" dirty="0" err="1">
                <a:solidFill>
                  <a:schemeClr val="tx1">
                    <a:lumMod val="95000"/>
                    <a:lumOff val="5000"/>
                  </a:schemeClr>
                </a:solidFill>
                <a:latin typeface="Times New Roman" pitchFamily="18" charset="0"/>
                <a:cs typeface="Times New Roman" pitchFamily="18" charset="0"/>
              </a:rPr>
              <a:t>нер</a:t>
            </a:r>
            <a:r>
              <a:rPr lang="ru-RU" sz="3400" dirty="0">
                <a:solidFill>
                  <a:schemeClr val="tx1">
                    <a:lumMod val="95000"/>
                    <a:lumOff val="5000"/>
                  </a:schemeClr>
                </a:solidFill>
                <a:latin typeface="Times New Roman" pitchFamily="18" charset="0"/>
                <a:cs typeface="Times New Roman" pitchFamily="18" charset="0"/>
              </a:rPr>
              <a:t>, музыка, </a:t>
            </a:r>
            <a:r>
              <a:rPr lang="ru-RU" sz="3400" dirty="0" err="1">
                <a:solidFill>
                  <a:schemeClr val="tx1">
                    <a:lumMod val="95000"/>
                    <a:lumOff val="5000"/>
                  </a:schemeClr>
                </a:solidFill>
                <a:latin typeface="Times New Roman" pitchFamily="18" charset="0"/>
                <a:cs typeface="Times New Roman" pitchFamily="18" charset="0"/>
              </a:rPr>
              <a:t>көркем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шығармалар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шешендiк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өнер</a:t>
            </a:r>
            <a:r>
              <a:rPr lang="ru-RU" sz="3400" dirty="0">
                <a:solidFill>
                  <a:schemeClr val="tx1">
                    <a:lumMod val="95000"/>
                    <a:lumOff val="5000"/>
                  </a:schemeClr>
                </a:solidFill>
                <a:latin typeface="Times New Roman" pitchFamily="18" charset="0"/>
                <a:cs typeface="Times New Roman" pitchFamily="18" charset="0"/>
              </a:rPr>
              <a:t>, поэзия, </a:t>
            </a:r>
            <a:r>
              <a:rPr lang="ru-RU" sz="3400" dirty="0" err="1">
                <a:solidFill>
                  <a:schemeClr val="tx1">
                    <a:lumMod val="95000"/>
                    <a:lumOff val="5000"/>
                  </a:schemeClr>
                </a:solidFill>
                <a:latin typeface="Times New Roman" pitchFamily="18" charset="0"/>
                <a:cs typeface="Times New Roman" pitchFamily="18" charset="0"/>
              </a:rPr>
              <a:t>республикада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кең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таралған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көрермендердiң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көңiлiнен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шыққан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жүрегiне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жол</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тауып</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баурап</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алатын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ақындар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сайысы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дүниесiн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тереңдетiп</a:t>
            </a:r>
            <a:r>
              <a:rPr lang="ru-RU" sz="3400" dirty="0">
                <a:solidFill>
                  <a:schemeClr val="tx1">
                    <a:lumMod val="95000"/>
                    <a:lumOff val="5000"/>
                  </a:schemeClr>
                </a:solidFill>
                <a:latin typeface="Times New Roman" pitchFamily="18" charset="0"/>
                <a:cs typeface="Times New Roman" pitchFamily="18" charset="0"/>
              </a:rPr>
              <a:t> оны </a:t>
            </a:r>
            <a:r>
              <a:rPr lang="ru-RU" sz="3400" dirty="0" err="1">
                <a:solidFill>
                  <a:schemeClr val="tx1">
                    <a:lumMod val="95000"/>
                    <a:lumOff val="5000"/>
                  </a:schemeClr>
                </a:solidFill>
                <a:latin typeface="Times New Roman" pitchFamily="18" charset="0"/>
                <a:cs typeface="Times New Roman" pitchFamily="18" charset="0"/>
              </a:rPr>
              <a:t>шабыттандыра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түседi</a:t>
            </a:r>
            <a:r>
              <a:rPr lang="ru-RU" sz="3400" dirty="0">
                <a:solidFill>
                  <a:schemeClr val="tx1">
                    <a:lumMod val="95000"/>
                    <a:lumOff val="5000"/>
                  </a:schemeClr>
                </a:solidFill>
                <a:latin typeface="Times New Roman" pitchFamily="18" charset="0"/>
                <a:cs typeface="Times New Roman" pitchFamily="18" charset="0"/>
              </a:rPr>
              <a:t>. </a:t>
            </a:r>
            <a:endParaRPr lang="ru-RU" sz="3400" dirty="0" smtClean="0">
              <a:solidFill>
                <a:schemeClr val="tx1">
                  <a:lumMod val="95000"/>
                  <a:lumOff val="5000"/>
                </a:schemeClr>
              </a:solidFill>
              <a:latin typeface="Times New Roman" pitchFamily="18" charset="0"/>
              <a:cs typeface="Times New Roman" pitchFamily="18" charset="0"/>
            </a:endParaRPr>
          </a:p>
          <a:p>
            <a:pPr marL="45720" indent="0">
              <a:buNone/>
            </a:pPr>
            <a:r>
              <a:rPr lang="ru-RU" sz="3400" dirty="0" smtClean="0">
                <a:solidFill>
                  <a:schemeClr val="tx1">
                    <a:lumMod val="95000"/>
                    <a:lumOff val="5000"/>
                  </a:schemeClr>
                </a:solidFill>
                <a:latin typeface="Times New Roman" pitchFamily="18" charset="0"/>
                <a:cs typeface="Times New Roman" pitchFamily="18" charset="0"/>
              </a:rPr>
              <a:t>     </a:t>
            </a:r>
            <a:r>
              <a:rPr lang="ru-RU" sz="3400" u="sng" dirty="0" err="1" smtClean="0">
                <a:solidFill>
                  <a:schemeClr val="tx1">
                    <a:lumMod val="95000"/>
                    <a:lumOff val="5000"/>
                  </a:schemeClr>
                </a:solidFill>
                <a:latin typeface="Times New Roman" pitchFamily="18" charset="0"/>
                <a:cs typeface="Times New Roman" pitchFamily="18" charset="0"/>
              </a:rPr>
              <a:t>Адамгершiлiк</a:t>
            </a:r>
            <a:r>
              <a:rPr lang="ru-RU" sz="3400" u="sng"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сезiм</a:t>
            </a:r>
            <a:r>
              <a:rPr lang="ru-RU" sz="3400" u="sng" dirty="0">
                <a:solidFill>
                  <a:schemeClr val="tx1">
                    <a:lumMod val="95000"/>
                    <a:lumOff val="5000"/>
                  </a:schemeClr>
                </a:solidFill>
                <a:latin typeface="Times New Roman" pitchFamily="18" charset="0"/>
                <a:cs typeface="Times New Roman" pitchFamily="18" charset="0"/>
              </a:rPr>
              <a:t> </a:t>
            </a:r>
            <a:r>
              <a:rPr lang="ru-RU" sz="3400" dirty="0">
                <a:solidFill>
                  <a:schemeClr val="tx1">
                    <a:lumMod val="95000"/>
                    <a:lumOff val="5000"/>
                  </a:schemeClr>
                </a:solidFill>
                <a:latin typeface="Times New Roman" pitchFamily="18" charset="0"/>
                <a:cs typeface="Times New Roman" pitchFamily="18" charset="0"/>
              </a:rPr>
              <a:t>демократия </a:t>
            </a:r>
            <a:r>
              <a:rPr lang="ru-RU" sz="3400" dirty="0" err="1">
                <a:solidFill>
                  <a:schemeClr val="tx1">
                    <a:lumMod val="95000"/>
                    <a:lumOff val="5000"/>
                  </a:schemeClr>
                </a:solidFill>
                <a:latin typeface="Times New Roman" pitchFamily="18" charset="0"/>
                <a:cs typeface="Times New Roman" pitchFamily="18" charset="0"/>
              </a:rPr>
              <a:t>және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гуманистiк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гуманитарлық</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үстемдiк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ететiн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қоғамдағы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адамгершiлiк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сезiмдер</a:t>
            </a:r>
            <a:r>
              <a:rPr lang="ru-RU" sz="3400" dirty="0">
                <a:solidFill>
                  <a:schemeClr val="tx1">
                    <a:lumMod val="95000"/>
                    <a:lumOff val="5000"/>
                  </a:schemeClr>
                </a:solidFill>
                <a:latin typeface="Times New Roman" pitchFamily="18" charset="0"/>
                <a:cs typeface="Times New Roman" pitchFamily="18" charset="0"/>
              </a:rPr>
              <a:t> – </a:t>
            </a:r>
            <a:r>
              <a:rPr lang="ru-RU" sz="3400" dirty="0" err="1">
                <a:solidFill>
                  <a:schemeClr val="tx1">
                    <a:lumMod val="95000"/>
                    <a:lumOff val="5000"/>
                  </a:schemeClr>
                </a:solidFill>
                <a:latin typeface="Times New Roman" pitchFamily="18" charset="0"/>
                <a:cs typeface="Times New Roman" pitchFamily="18" charset="0"/>
              </a:rPr>
              <a:t>борыш</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сезiмi</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өз</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халқы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алдындағы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азаматтық</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қасиеттерiн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құрмет</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тұтуы</a:t>
            </a:r>
            <a:r>
              <a:rPr lang="ru-RU" sz="3400" dirty="0">
                <a:solidFill>
                  <a:schemeClr val="tx1">
                    <a:lumMod val="95000"/>
                    <a:lumOff val="5000"/>
                  </a:schemeClr>
                </a:solidFill>
                <a:latin typeface="Times New Roman" pitchFamily="18" charset="0"/>
                <a:cs typeface="Times New Roman" pitchFamily="18" charset="0"/>
              </a:rPr>
              <a:t>. </a:t>
            </a:r>
            <a:endParaRPr lang="en-US" sz="3400" dirty="0">
              <a:solidFill>
                <a:schemeClr val="tx1">
                  <a:lumMod val="95000"/>
                  <a:lumOff val="5000"/>
                </a:schemeClr>
              </a:solidFill>
              <a:latin typeface="Times New Roman" pitchFamily="18" charset="0"/>
              <a:cs typeface="Times New Roman" pitchFamily="18" charset="0"/>
            </a:endParaRPr>
          </a:p>
          <a:p>
            <a:pPr marL="45720" indent="0">
              <a:buNone/>
            </a:pPr>
            <a:endParaRPr lang="ru-RU" sz="28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0237593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731520"/>
            <a:ext cx="7677472" cy="825272"/>
          </a:xfrm>
        </p:spPr>
        <p:txBody>
          <a:bodyPr/>
          <a:lstStyle/>
          <a:p>
            <a:pPr marL="0" indent="0" algn="ctr">
              <a:buNone/>
            </a:pPr>
            <a:r>
              <a:rPr lang="en-US" sz="3200" dirty="0">
                <a:solidFill>
                  <a:schemeClr val="tx1"/>
                </a:solidFill>
                <a:latin typeface="Arial" panose="020B0604020202020204" pitchFamily="34" charset="0"/>
                <a:cs typeface="Arial" panose="020B0604020202020204" pitchFamily="34" charset="0"/>
              </a:rPr>
              <a:t>6. </a:t>
            </a:r>
            <a:r>
              <a:rPr lang="ru-RU" sz="3200" dirty="0" err="1">
                <a:solidFill>
                  <a:schemeClr val="tx1"/>
                </a:solidFill>
                <a:latin typeface="Arial" panose="020B0604020202020204" pitchFamily="34" charset="0"/>
                <a:cs typeface="Arial" panose="020B0604020202020204" pitchFamily="34" charset="0"/>
              </a:rPr>
              <a:t>Ерiк</a:t>
            </a:r>
            <a:endParaRPr lang="en-US" sz="3200" dirty="0">
              <a:solidFill>
                <a:schemeClr val="tx1"/>
              </a:solidFill>
            </a:endParaRPr>
          </a:p>
        </p:txBody>
      </p:sp>
      <p:sp>
        <p:nvSpPr>
          <p:cNvPr id="3" name="Объект 2"/>
          <p:cNvSpPr>
            <a:spLocks noGrp="1"/>
          </p:cNvSpPr>
          <p:nvPr>
            <p:ph idx="1"/>
          </p:nvPr>
        </p:nvSpPr>
        <p:spPr>
          <a:xfrm>
            <a:off x="395536" y="1556792"/>
            <a:ext cx="8280920" cy="4824536"/>
          </a:xfrm>
        </p:spPr>
        <p:txBody>
          <a:bodyPr>
            <a:normAutofit fontScale="77500" lnSpcReduction="20000"/>
          </a:bodyPr>
          <a:lstStyle/>
          <a:p>
            <a:pPr marL="45720" indent="0">
              <a:lnSpc>
                <a:spcPct val="120000"/>
              </a:lnSpc>
              <a:buNone/>
            </a:pPr>
            <a:r>
              <a:rPr lang="en-US"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Ерiк</a:t>
            </a:r>
            <a:r>
              <a:rPr lang="ru-RU" sz="3000" b="1" dirty="0" smtClean="0">
                <a:latin typeface="Times New Roman" pitchFamily="18" charset="0"/>
                <a:cs typeface="Times New Roman" pitchFamily="18" charset="0"/>
              </a:rPr>
              <a:t> </a:t>
            </a:r>
            <a:r>
              <a:rPr lang="ru-RU" sz="3000" dirty="0" err="1">
                <a:latin typeface="Times New Roman" pitchFamily="18" charset="0"/>
                <a:cs typeface="Times New Roman" pitchFamily="18" charset="0"/>
              </a:rPr>
              <a:t>деп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адамның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өзiнiң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психикасы</a:t>
            </a:r>
            <a:r>
              <a:rPr lang="ru-RU" sz="3000" dirty="0">
                <a:latin typeface="Times New Roman" pitchFamily="18" charset="0"/>
                <a:cs typeface="Times New Roman" pitchFamily="18" charset="0"/>
              </a:rPr>
              <a:t> мен </a:t>
            </a:r>
            <a:r>
              <a:rPr lang="ru-RU" sz="3000" dirty="0" err="1">
                <a:latin typeface="Times New Roman" pitchFamily="18" charset="0"/>
                <a:cs typeface="Times New Roman" pitchFamily="18" charset="0"/>
              </a:rPr>
              <a:t>қылықтарын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басқару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қабiлетiнен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көрiнетiн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қасиеттi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атайды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Ол</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қойылған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мақсатқа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жету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жолында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кездескен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кедергiлердi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жеңуден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көрiнедi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Ерiк</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адам</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психикасының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маңызды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құрауышы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болып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табылады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мотивтермен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таным</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эмоциялық</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процестермен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тығыз</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байланысты</a:t>
            </a:r>
            <a:r>
              <a:rPr lang="ru-RU" sz="3000" dirty="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45720" indent="0">
              <a:lnSpc>
                <a:spcPct val="120000"/>
              </a:lnSpc>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Ерiктiң</a:t>
            </a:r>
            <a:r>
              <a:rPr lang="ru-RU" sz="3000" dirty="0" smtClean="0">
                <a:latin typeface="Times New Roman" pitchFamily="18" charset="0"/>
                <a:cs typeface="Times New Roman" pitchFamily="18" charset="0"/>
              </a:rPr>
              <a:t> </a:t>
            </a:r>
            <a:r>
              <a:rPr lang="ru-RU" sz="3000" dirty="0" err="1">
                <a:latin typeface="Times New Roman" pitchFamily="18" charset="0"/>
                <a:cs typeface="Times New Roman" pitchFamily="18" charset="0"/>
              </a:rPr>
              <a:t>негiзгi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функциясы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қызметi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өмiр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әрекетi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барысындағы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қиын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жағдайларда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белсендiлiктi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түрде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реттеуден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тұрады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Сонымен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қатар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ерiктiң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өзге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екi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қызметiн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бөлiп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көрсетуге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белсендiрушi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тежеушi</a:t>
            </a:r>
            <a:r>
              <a:rPr lang="ru-RU" sz="3000" dirty="0">
                <a:latin typeface="Times New Roman" pitchFamily="18" charset="0"/>
                <a:cs typeface="Times New Roman" pitchFamily="18" charset="0"/>
              </a:rPr>
              <a:t>.</a:t>
            </a:r>
          </a:p>
        </p:txBody>
      </p:sp>
    </p:spTree>
    <p:extLst>
      <p:ext uri="{BB962C8B-B14F-4D97-AF65-F5344CB8AC3E}">
        <p14:creationId xmlns:p14="http://schemas.microsoft.com/office/powerpoint/2010/main" val="1242929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315537" y="1700808"/>
            <a:ext cx="8280920" cy="4320480"/>
          </a:xfrm>
        </p:spPr>
        <p:txBody>
          <a:bodyPr>
            <a:noAutofit/>
          </a:bodyPr>
          <a:lstStyle/>
          <a:p>
            <a:pPr marL="45720" indent="0" algn="just">
              <a:buNone/>
            </a:pPr>
            <a:r>
              <a:rPr lang="en-US" sz="2400" dirty="0">
                <a:solidFill>
                  <a:schemeClr val="tx1">
                    <a:lumMod val="95000"/>
                    <a:lumOff val="5000"/>
                  </a:schemeClr>
                </a:solidFill>
                <a:latin typeface="Times New Roman" pitchFamily="18" charset="0"/>
                <a:cs typeface="Times New Roman" pitchFamily="18" charset="0"/>
              </a:rPr>
              <a:t> </a:t>
            </a:r>
            <a:r>
              <a:rPr lang="en-US" sz="2400" dirty="0" smtClean="0">
                <a:solidFill>
                  <a:schemeClr val="tx1">
                    <a:lumMod val="95000"/>
                    <a:lumOff val="5000"/>
                  </a:schemeClr>
                </a:solidFill>
                <a:latin typeface="Times New Roman" pitchFamily="18" charset="0"/>
                <a:cs typeface="Times New Roman" pitchFamily="18" charset="0"/>
              </a:rPr>
              <a:t>       </a:t>
            </a:r>
            <a:r>
              <a:rPr lang="ru-RU" sz="2800" dirty="0" smtClean="0">
                <a:latin typeface="Times New Roman" pitchFamily="18" charset="0"/>
                <a:cs typeface="Times New Roman" pitchFamily="18" charset="0"/>
              </a:rPr>
              <a:t>Эмоция </a:t>
            </a:r>
            <a:r>
              <a:rPr lang="ru-RU" sz="2800" dirty="0">
                <a:latin typeface="Times New Roman" pitchFamily="18" charset="0"/>
                <a:cs typeface="Times New Roman" pitchFamily="18" charset="0"/>
              </a:rPr>
              <a:t>дегеніміз – адамның органикалық мұқтаждықтарын қанағаттандыру не қанағаттандырмауға байланысты туатын психикалық </a:t>
            </a:r>
            <a:r>
              <a:rPr lang="ru-RU" sz="2800" dirty="0" err="1">
                <a:latin typeface="Times New Roman" pitchFamily="18" charset="0"/>
                <a:cs typeface="Times New Roman" pitchFamily="18" charset="0"/>
              </a:rPr>
              <a:t>күйлер</a:t>
            </a:r>
            <a:r>
              <a:rPr lang="ru-RU" sz="2800" dirty="0" smtClean="0">
                <a:latin typeface="Times New Roman" pitchFamily="18" charset="0"/>
                <a:cs typeface="Times New Roman" pitchFamily="18" charset="0"/>
              </a:rPr>
              <a:t>.</a:t>
            </a:r>
          </a:p>
          <a:p>
            <a:pPr marL="45720" indent="0" algn="just">
              <a:buNone/>
            </a:pPr>
            <a:r>
              <a:rPr lang="ru-RU" sz="2800" dirty="0" smtClean="0"/>
              <a:t> </a:t>
            </a:r>
            <a:r>
              <a:rPr lang="en-US" sz="2800" dirty="0" smtClean="0"/>
              <a:t>    </a:t>
            </a:r>
            <a:r>
              <a:rPr lang="ru-RU" sz="2800" dirty="0" smtClean="0">
                <a:solidFill>
                  <a:schemeClr val="tx1">
                    <a:lumMod val="95000"/>
                    <a:lumOff val="5000"/>
                  </a:schemeClr>
                </a:solidFill>
                <a:latin typeface="Times New Roman" pitchFamily="18" charset="0"/>
                <a:cs typeface="Times New Roman" pitchFamily="18" charset="0"/>
              </a:rPr>
              <a:t>“</a:t>
            </a:r>
            <a:r>
              <a:rPr lang="ru-RU" sz="2800" dirty="0">
                <a:solidFill>
                  <a:schemeClr val="tx1">
                    <a:lumMod val="95000"/>
                    <a:lumOff val="5000"/>
                  </a:schemeClr>
                </a:solidFill>
                <a:latin typeface="Times New Roman" pitchFamily="18" charset="0"/>
                <a:cs typeface="Times New Roman" pitchFamily="18" charset="0"/>
              </a:rPr>
              <a:t>Эмоция” </a:t>
            </a:r>
            <a:r>
              <a:rPr lang="ru-RU" sz="2800" dirty="0" smtClean="0">
                <a:solidFill>
                  <a:schemeClr val="tx1">
                    <a:lumMod val="95000"/>
                    <a:lumOff val="5000"/>
                  </a:schemeClr>
                </a:solidFill>
                <a:latin typeface="Times New Roman" pitchFamily="18" charset="0"/>
                <a:cs typeface="Times New Roman" pitchFamily="18" charset="0"/>
              </a:rPr>
              <a:t>ұғымы– </a:t>
            </a:r>
            <a:r>
              <a:rPr lang="ru-RU" sz="2800" dirty="0">
                <a:solidFill>
                  <a:schemeClr val="tx1">
                    <a:lumMod val="95000"/>
                    <a:lumOff val="5000"/>
                  </a:schemeClr>
                </a:solidFill>
                <a:latin typeface="Times New Roman" pitchFamily="18" charset="0"/>
                <a:cs typeface="Times New Roman" pitchFamily="18" charset="0"/>
              </a:rPr>
              <a:t>“емовера” деген латын сөзінен, “эмоцион” дейтін француз сөзінен шыққан. Қазақша мәні – тітіркендіру, толқу. Бұл – жан дүниесінің сыртқы және ішкі әсерлер салдарынан ызалану, каһалану, қорқу мен шаттану сияқты жағдайларының көрініс беруі</a:t>
            </a:r>
            <a:r>
              <a:rPr lang="ru-RU" sz="2400" dirty="0">
                <a:solidFill>
                  <a:schemeClr val="tx1">
                    <a:lumMod val="95000"/>
                    <a:lumOff val="5000"/>
                  </a:schemeClr>
                </a:solidFill>
                <a:latin typeface="Times New Roman" pitchFamily="18" charset="0"/>
                <a:cs typeface="Times New Roman" pitchFamily="18" charset="0"/>
              </a:rPr>
              <a:t>. </a:t>
            </a:r>
            <a:endParaRPr lang="ru-RU" sz="3200" dirty="0">
              <a:solidFill>
                <a:schemeClr val="tx1"/>
              </a:solidFill>
              <a:latin typeface="Cambria" pitchFamily="18" charset="0"/>
            </a:endParaRPr>
          </a:p>
        </p:txBody>
      </p:sp>
      <p:sp>
        <p:nvSpPr>
          <p:cNvPr id="2" name="Прямоугольник 1"/>
          <p:cNvSpPr/>
          <p:nvPr/>
        </p:nvSpPr>
        <p:spPr>
          <a:xfrm>
            <a:off x="598355" y="476672"/>
            <a:ext cx="7997702" cy="830997"/>
          </a:xfrm>
          <a:prstGeom prst="rect">
            <a:avLst/>
          </a:prstGeom>
        </p:spPr>
        <p:txBody>
          <a:bodyPr wrap="none">
            <a:spAutoFit/>
          </a:bodyPr>
          <a:lstStyle/>
          <a:p>
            <a:r>
              <a:rPr lang="en-US" sz="4800" dirty="0" smtClean="0">
                <a:latin typeface="Arial" panose="020B0604020202020204" pitchFamily="34" charset="0"/>
                <a:cs typeface="Arial" panose="020B0604020202020204" pitchFamily="34" charset="0"/>
              </a:rPr>
              <a:t>1. </a:t>
            </a:r>
            <a:r>
              <a:rPr lang="ru-RU" sz="4800" b="1" dirty="0" smtClean="0">
                <a:latin typeface="Arial" panose="020B0604020202020204" pitchFamily="34" charset="0"/>
                <a:cs typeface="Arial" panose="020B0604020202020204" pitchFamily="34" charset="0"/>
              </a:rPr>
              <a:t>Эмоция </a:t>
            </a:r>
            <a:r>
              <a:rPr lang="ru-RU" sz="4800" b="1" dirty="0" err="1" smtClean="0">
                <a:latin typeface="Arial" panose="020B0604020202020204" pitchFamily="34" charset="0"/>
                <a:cs typeface="Arial" panose="020B0604020202020204" pitchFamily="34" charset="0"/>
              </a:rPr>
              <a:t>жөнiнде</a:t>
            </a:r>
            <a:r>
              <a:rPr lang="ru-RU" sz="4800" b="1" dirty="0" smtClean="0">
                <a:latin typeface="Arial" panose="020B0604020202020204" pitchFamily="34" charset="0"/>
                <a:cs typeface="Arial" panose="020B0604020202020204" pitchFamily="34" charset="0"/>
              </a:rPr>
              <a:t> </a:t>
            </a:r>
            <a:r>
              <a:rPr lang="ru-RU" sz="4800" b="1" dirty="0" err="1" smtClean="0">
                <a:latin typeface="Arial" panose="020B0604020202020204" pitchFamily="34" charset="0"/>
                <a:cs typeface="Arial" panose="020B0604020202020204" pitchFamily="34" charset="0"/>
              </a:rPr>
              <a:t>түсiнiк</a:t>
            </a:r>
            <a:endParaRPr lang="ru-RU"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247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51520" y="980728"/>
            <a:ext cx="8280920" cy="4569688"/>
          </a:xfrm>
        </p:spPr>
        <p:txBody>
          <a:bodyPr>
            <a:no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Эмоция </a:t>
            </a:r>
            <a:r>
              <a:rPr lang="ru-RU" sz="2800" dirty="0">
                <a:solidFill>
                  <a:schemeClr val="tx1">
                    <a:lumMod val="95000"/>
                    <a:lumOff val="5000"/>
                  </a:schemeClr>
                </a:solidFill>
                <a:latin typeface="Times New Roman" pitchFamily="18" charset="0"/>
                <a:cs typeface="Times New Roman" pitchFamily="18" charset="0"/>
              </a:rPr>
              <a:t>– адамдар мен жануарлар дүниесінде де көрініс беретін кейіп. Эмоциялық күй адамды іс-әрекеттерге шабыттандырып, тиісті нәтижелерге жеткізеді немесе көңіл-күйін жабырқатып, іс-әрекетін бейберекетсіздікке ұшыратады. </a:t>
            </a:r>
            <a:endParaRPr lang="ru-RU" sz="2800" dirty="0" smtClean="0">
              <a:solidFill>
                <a:schemeClr val="tx1">
                  <a:lumMod val="95000"/>
                  <a:lumOff val="5000"/>
                </a:schemeClr>
              </a:solidFill>
              <a:latin typeface="Times New Roman" pitchFamily="18" charset="0"/>
              <a:cs typeface="Times New Roman" pitchFamily="18" charset="0"/>
            </a:endParaRPr>
          </a:p>
          <a:p>
            <a:pPr marL="45720" indent="0" algn="just">
              <a:buNone/>
            </a:pPr>
            <a:r>
              <a:rPr lang="kk-KZ" sz="2800" dirty="0" smtClean="0">
                <a:solidFill>
                  <a:schemeClr val="tx1">
                    <a:lumMod val="95000"/>
                    <a:lumOff val="5000"/>
                  </a:schemeClr>
                </a:solidFill>
                <a:latin typeface="Times New Roman" pitchFamily="18" charset="0"/>
                <a:cs typeface="Times New Roman" pitchFamily="18" charset="0"/>
              </a:rPr>
              <a:t>       </a:t>
            </a:r>
            <a:r>
              <a:rPr lang="en-US" sz="2800" dirty="0" smtClean="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с-</a:t>
            </a:r>
            <a:r>
              <a:rPr lang="en-US" sz="2800" dirty="0">
                <a:solidFill>
                  <a:schemeClr val="tx1">
                    <a:lumMod val="95000"/>
                    <a:lumOff val="5000"/>
                  </a:schemeClr>
                </a:solidFill>
                <a:latin typeface="Times New Roman" pitchFamily="18" charset="0"/>
                <a:cs typeface="Times New Roman" pitchFamily="18" charset="0"/>
              </a:rPr>
              <a:t>ə</a:t>
            </a:r>
            <a:r>
              <a:rPr lang="ru-RU" sz="2800" dirty="0" err="1">
                <a:solidFill>
                  <a:schemeClr val="tx1">
                    <a:lumMod val="95000"/>
                    <a:lumOff val="5000"/>
                  </a:schemeClr>
                </a:solidFill>
                <a:latin typeface="Times New Roman" pitchFamily="18" charset="0"/>
                <a:cs typeface="Times New Roman" pitchFamily="18" charset="0"/>
              </a:rPr>
              <a:t>рекетке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ықпал</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жасау</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тұрғысынан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a:t>
            </a:r>
            <a:r>
              <a:rPr lang="ru-RU" sz="2800" dirty="0">
                <a:solidFill>
                  <a:schemeClr val="tx1">
                    <a:lumMod val="95000"/>
                    <a:lumOff val="5000"/>
                  </a:schemeClr>
                </a:solidFill>
                <a:latin typeface="Times New Roman" pitchFamily="18" charset="0"/>
                <a:cs typeface="Times New Roman" pitchFamily="18" charset="0"/>
              </a:rPr>
              <a:t> </a:t>
            </a:r>
            <a:r>
              <a:rPr lang="ru-RU" sz="2800" b="1" dirty="0" err="1">
                <a:solidFill>
                  <a:srgbClr val="FF0000"/>
                </a:solidFill>
                <a:latin typeface="Times New Roman" pitchFamily="18" charset="0"/>
                <a:cs typeface="Times New Roman" pitchFamily="18" charset="0"/>
              </a:rPr>
              <a:t>стеникалық</a:t>
            </a:r>
            <a:r>
              <a:rPr lang="ru-RU" sz="2800" b="1" dirty="0">
                <a:solidFill>
                  <a:srgbClr val="FF0000"/>
                </a:solidFill>
                <a:latin typeface="Times New Roman" pitchFamily="18" charset="0"/>
                <a:cs typeface="Times New Roman" pitchFamily="18" charset="0"/>
              </a:rPr>
              <a:t> ж</a:t>
            </a:r>
            <a:r>
              <a:rPr lang="en-US" sz="2800" b="1" dirty="0">
                <a:solidFill>
                  <a:srgbClr val="FF0000"/>
                </a:solidFill>
                <a:latin typeface="Times New Roman" pitchFamily="18" charset="0"/>
                <a:cs typeface="Times New Roman" pitchFamily="18" charset="0"/>
              </a:rPr>
              <a:t>ə</a:t>
            </a:r>
            <a:r>
              <a:rPr lang="ru-RU" sz="2800" b="1" dirty="0">
                <a:solidFill>
                  <a:srgbClr val="FF0000"/>
                </a:solidFill>
                <a:latin typeface="Times New Roman" pitchFamily="18" charset="0"/>
                <a:cs typeface="Times New Roman" pitchFamily="18" charset="0"/>
              </a:rPr>
              <a:t>не </a:t>
            </a:r>
            <a:r>
              <a:rPr lang="ru-RU" sz="2800" b="1" dirty="0" err="1">
                <a:solidFill>
                  <a:srgbClr val="FF0000"/>
                </a:solidFill>
                <a:latin typeface="Times New Roman" pitchFamily="18" charset="0"/>
                <a:cs typeface="Times New Roman" pitchFamily="18" charset="0"/>
              </a:rPr>
              <a:t>астеникалық</a:t>
            </a:r>
            <a:r>
              <a:rPr lang="ru-RU" sz="2800" b="1" dirty="0">
                <a:solidFill>
                  <a:srgbClr val="FF0000"/>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болып</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бөл</a:t>
            </a:r>
            <a:r>
              <a:rPr lang="en-US" sz="2800" dirty="0" err="1">
                <a:solidFill>
                  <a:schemeClr val="tx1">
                    <a:lumMod val="95000"/>
                    <a:lumOff val="5000"/>
                  </a:schemeClr>
                </a:solidFill>
                <a:latin typeface="Times New Roman" pitchFamily="18" charset="0"/>
                <a:cs typeface="Times New Roman" pitchFamily="18" charset="0"/>
              </a:rPr>
              <a:t>i</a:t>
            </a:r>
            <a:r>
              <a:rPr lang="ru-RU" sz="2800" dirty="0" err="1">
                <a:solidFill>
                  <a:schemeClr val="tx1">
                    <a:lumMod val="95000"/>
                    <a:lumOff val="5000"/>
                  </a:schemeClr>
                </a:solidFill>
                <a:latin typeface="Times New Roman" pitchFamily="18" charset="0"/>
                <a:cs typeface="Times New Roman" pitchFamily="18" charset="0"/>
              </a:rPr>
              <a:t>нед</a:t>
            </a:r>
            <a:r>
              <a:rPr lang="en-US" sz="2800" dirty="0" err="1">
                <a:solidFill>
                  <a:schemeClr val="tx1">
                    <a:lumMod val="95000"/>
                    <a:lumOff val="5000"/>
                  </a:schemeClr>
                </a:solidFill>
                <a:latin typeface="Times New Roman" pitchFamily="18" charset="0"/>
                <a:cs typeface="Times New Roman" pitchFamily="18" charset="0"/>
              </a:rPr>
              <a:t>i</a:t>
            </a:r>
            <a:r>
              <a:rPr lang="en-US"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Стеникалық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адамға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қуат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бер</a:t>
            </a:r>
            <a:r>
              <a:rPr lang="en-US" sz="2800" dirty="0" err="1">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п, </a:t>
            </a:r>
            <a:r>
              <a:rPr lang="en-US" sz="2800" dirty="0" err="1">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с-</a:t>
            </a:r>
            <a:r>
              <a:rPr lang="en-US" sz="2800" dirty="0">
                <a:solidFill>
                  <a:schemeClr val="tx1">
                    <a:lumMod val="95000"/>
                    <a:lumOff val="5000"/>
                  </a:schemeClr>
                </a:solidFill>
                <a:latin typeface="Times New Roman" pitchFamily="18" charset="0"/>
                <a:cs typeface="Times New Roman" pitchFamily="18" charset="0"/>
              </a:rPr>
              <a:t>ə</a:t>
            </a:r>
            <a:r>
              <a:rPr lang="ru-RU" sz="2800" dirty="0" err="1">
                <a:solidFill>
                  <a:schemeClr val="tx1">
                    <a:lumMod val="95000"/>
                    <a:lumOff val="5000"/>
                  </a:schemeClr>
                </a:solidFill>
                <a:latin typeface="Times New Roman" pitchFamily="18" charset="0"/>
                <a:cs typeface="Times New Roman" pitchFamily="18" charset="0"/>
              </a:rPr>
              <a:t>рекетке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ынталандырады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Бұл</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жағдайда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a:t>
            </a:r>
            <a:r>
              <a:rPr lang="ru-RU" sz="2800" dirty="0">
                <a:solidFill>
                  <a:schemeClr val="tx1">
                    <a:lumMod val="95000"/>
                    <a:lumOff val="5000"/>
                  </a:schemeClr>
                </a:solidFill>
                <a:latin typeface="Times New Roman" pitchFamily="18" charset="0"/>
                <a:cs typeface="Times New Roman" pitchFamily="18" charset="0"/>
              </a:rPr>
              <a:t> "тау </a:t>
            </a:r>
            <a:r>
              <a:rPr lang="ru-RU" sz="2800" dirty="0" err="1">
                <a:solidFill>
                  <a:schemeClr val="tx1">
                    <a:lumMod val="95000"/>
                    <a:lumOff val="5000"/>
                  </a:schemeClr>
                </a:solidFill>
                <a:latin typeface="Times New Roman" pitchFamily="18" charset="0"/>
                <a:cs typeface="Times New Roman" pitchFamily="18" charset="0"/>
              </a:rPr>
              <a:t>қопаруға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дайын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тұрады</a:t>
            </a:r>
            <a:r>
              <a:rPr lang="ru-RU" sz="2800" dirty="0">
                <a:solidFill>
                  <a:schemeClr val="tx1">
                    <a:lumMod val="95000"/>
                    <a:lumOff val="5000"/>
                  </a:schemeClr>
                </a:solidFill>
                <a:latin typeface="Times New Roman" pitchFamily="18" charset="0"/>
                <a:cs typeface="Times New Roman" pitchFamily="18" charset="0"/>
              </a:rPr>
              <a:t>.</a:t>
            </a:r>
            <a:endParaRPr lang="en-US" sz="2800" dirty="0" smtClean="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98582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kerekinfo.kz/uploads/images/00/12/69/2013/04/16/9934a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74465">
            <a:off x="46458" y="88936"/>
            <a:ext cx="4762500" cy="47339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pegtop.ru/_pu/0/760661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87203">
            <a:off x="4998977" y="2673157"/>
            <a:ext cx="4096916" cy="4096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385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19552"/>
            <a:ext cx="8280920" cy="5433784"/>
          </a:xfrm>
        </p:spPr>
        <p:txBody>
          <a:bodyPr>
            <a:norm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a:t>
            </a:r>
            <a:r>
              <a:rPr lang="ru-RU" sz="3000" dirty="0" err="1" smtClean="0">
                <a:solidFill>
                  <a:schemeClr val="tx1">
                    <a:lumMod val="95000"/>
                    <a:lumOff val="5000"/>
                  </a:schemeClr>
                </a:solidFill>
                <a:latin typeface="Times New Roman" pitchFamily="18" charset="0"/>
                <a:cs typeface="Times New Roman" pitchFamily="18" charset="0"/>
              </a:rPr>
              <a:t>Кер</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с</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нше, кейде толғаныстан </a:t>
            </a:r>
            <a:r>
              <a:rPr lang="ru-RU" sz="3000" dirty="0" smtClean="0">
                <a:solidFill>
                  <a:schemeClr val="tx1">
                    <a:lumMod val="95000"/>
                    <a:lumOff val="5000"/>
                  </a:schemeClr>
                </a:solidFill>
                <a:latin typeface="Times New Roman" pitchFamily="18" charset="0"/>
                <a:cs typeface="Times New Roman" pitchFamily="18" charset="0"/>
              </a:rPr>
              <a:t>адамның аяқ </a:t>
            </a:r>
            <a:r>
              <a:rPr lang="ru-RU" sz="3000" dirty="0">
                <a:solidFill>
                  <a:schemeClr val="tx1">
                    <a:lumMod val="95000"/>
                    <a:lumOff val="5000"/>
                  </a:schemeClr>
                </a:solidFill>
                <a:latin typeface="Times New Roman" pitchFamily="18" charset="0"/>
                <a:cs typeface="Times New Roman" pitchFamily="18" charset="0"/>
              </a:rPr>
              <a:t>алысы байланады, енжарлық басады - бұл астеникалық эмоция көр</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с</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Осыдан</a:t>
            </a:r>
            <a:r>
              <a:rPr lang="ru-RU" sz="3000" dirty="0" smtClean="0">
                <a:solidFill>
                  <a:schemeClr val="tx1">
                    <a:lumMod val="95000"/>
                    <a:lumOff val="5000"/>
                  </a:schemeClr>
                </a:solidFill>
                <a:latin typeface="Times New Roman" pitchFamily="18" charset="0"/>
                <a:cs typeface="Times New Roman" pitchFamily="18" charset="0"/>
              </a:rPr>
              <a:t>, жағдайға</a:t>
            </a:r>
            <a:r>
              <a:rPr lang="ru-RU" sz="3000" dirty="0">
                <a:solidFill>
                  <a:schemeClr val="tx1">
                    <a:lumMod val="95000"/>
                    <a:lumOff val="5000"/>
                  </a:schemeClr>
                </a:solidFill>
                <a:latin typeface="Times New Roman" pitchFamily="18" charset="0"/>
                <a:cs typeface="Times New Roman" pitchFamily="18" charset="0"/>
              </a:rPr>
              <a:t>, дара ерекшел</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ктерге орай эмоция адам қылығына </a:t>
            </a:r>
            <a:r>
              <a:rPr lang="en-US" sz="3000" dirty="0">
                <a:solidFill>
                  <a:schemeClr val="tx1">
                    <a:lumMod val="95000"/>
                    <a:lumOff val="5000"/>
                  </a:schemeClr>
                </a:solidFill>
                <a:latin typeface="Times New Roman" pitchFamily="18" charset="0"/>
                <a:cs typeface="Times New Roman" pitchFamily="18" charset="0"/>
              </a:rPr>
              <a:t>ə</a:t>
            </a:r>
            <a:r>
              <a:rPr lang="ru-RU" sz="3000" dirty="0">
                <a:solidFill>
                  <a:schemeClr val="tx1">
                    <a:lumMod val="95000"/>
                    <a:lumOff val="5000"/>
                  </a:schemeClr>
                </a:solidFill>
                <a:latin typeface="Times New Roman" pitchFamily="18" charset="0"/>
                <a:cs typeface="Times New Roman" pitchFamily="18" charset="0"/>
              </a:rPr>
              <a:t>ртүрл</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ықпал </a:t>
            </a:r>
            <a:r>
              <a:rPr lang="ru-RU" sz="3000" dirty="0" smtClean="0">
                <a:solidFill>
                  <a:schemeClr val="tx1">
                    <a:lumMod val="95000"/>
                    <a:lumOff val="5000"/>
                  </a:schemeClr>
                </a:solidFill>
                <a:latin typeface="Times New Roman" pitchFamily="18" charset="0"/>
                <a:cs typeface="Times New Roman" pitchFamily="18" charset="0"/>
              </a:rPr>
              <a:t>жасауы мүмк</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 Мысалы, қорқыныш сез</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м</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ң саналы болуынан адам өз</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 жинақтап, қатерге </a:t>
            </a:r>
            <a:r>
              <a:rPr lang="ru-RU" sz="3000" dirty="0" smtClean="0">
                <a:solidFill>
                  <a:schemeClr val="tx1">
                    <a:lumMod val="95000"/>
                    <a:lumOff val="5000"/>
                  </a:schemeClr>
                </a:solidFill>
                <a:latin typeface="Times New Roman" pitchFamily="18" charset="0"/>
                <a:cs typeface="Times New Roman" pitchFamily="18" charset="0"/>
              </a:rPr>
              <a:t>қарсы шабуылға </a:t>
            </a:r>
            <a:r>
              <a:rPr lang="ru-RU" sz="3000" dirty="0">
                <a:solidFill>
                  <a:schemeClr val="tx1">
                    <a:lumMod val="95000"/>
                    <a:lumOff val="5000"/>
                  </a:schemeClr>
                </a:solidFill>
                <a:latin typeface="Times New Roman" pitchFamily="18" charset="0"/>
                <a:cs typeface="Times New Roman" pitchFamily="18" charset="0"/>
              </a:rPr>
              <a:t>шығады. Ал сол қорқыныш </a:t>
            </a:r>
            <a:r>
              <a:rPr lang="ru-RU" sz="3000" dirty="0" err="1">
                <a:solidFill>
                  <a:schemeClr val="tx1">
                    <a:lumMod val="95000"/>
                    <a:lumOff val="5000"/>
                  </a:schemeClr>
                </a:solidFill>
                <a:latin typeface="Times New Roman" pitchFamily="18" charset="0"/>
                <a:cs typeface="Times New Roman" pitchFamily="18" charset="0"/>
              </a:rPr>
              <a:t>адамды</a:t>
            </a:r>
            <a:r>
              <a:rPr lang="ru-RU" sz="3000" dirty="0">
                <a:solidFill>
                  <a:schemeClr val="tx1">
                    <a:lumMod val="95000"/>
                    <a:lumOff val="5000"/>
                  </a:schemeClr>
                </a:solidFill>
                <a:latin typeface="Times New Roman" pitchFamily="18" charset="0"/>
                <a:cs typeface="Times New Roman" pitchFamily="18" charset="0"/>
              </a:rPr>
              <a:t> </a:t>
            </a:r>
            <a:r>
              <a:rPr lang="kk-KZ" sz="3000" dirty="0" smtClean="0">
                <a:solidFill>
                  <a:schemeClr val="tx1">
                    <a:lumMod val="95000"/>
                    <a:lumOff val="5000"/>
                  </a:schemeClr>
                </a:solidFill>
                <a:latin typeface="Times New Roman" pitchFamily="18" charset="0"/>
                <a:cs typeface="Times New Roman" pitchFamily="18" charset="0"/>
              </a:rPr>
              <a:t>үрейлендіріп</a:t>
            </a:r>
            <a:r>
              <a:rPr lang="ru-RU" sz="3000" dirty="0" smtClean="0">
                <a:solidFill>
                  <a:schemeClr val="tx1">
                    <a:lumMod val="95000"/>
                    <a:lumOff val="5000"/>
                  </a:schemeClr>
                </a:solidFill>
                <a:latin typeface="Times New Roman" pitchFamily="18" charset="0"/>
                <a:cs typeface="Times New Roman" pitchFamily="18" charset="0"/>
              </a:rPr>
              <a:t>, </a:t>
            </a:r>
            <a:r>
              <a:rPr lang="ru-RU" sz="3000" dirty="0">
                <a:solidFill>
                  <a:schemeClr val="tx1">
                    <a:lumMod val="95000"/>
                    <a:lumOff val="5000"/>
                  </a:schemeClr>
                </a:solidFill>
                <a:latin typeface="Times New Roman" pitchFamily="18" charset="0"/>
                <a:cs typeface="Times New Roman" pitchFamily="18" charset="0"/>
              </a:rPr>
              <a:t>"т</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зес</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қалтырайтын" д</a:t>
            </a:r>
            <a:r>
              <a:rPr lang="en-US" sz="3000" dirty="0">
                <a:solidFill>
                  <a:schemeClr val="tx1">
                    <a:lumMod val="95000"/>
                    <a:lumOff val="5000"/>
                  </a:schemeClr>
                </a:solidFill>
                <a:latin typeface="Times New Roman" pitchFamily="18" charset="0"/>
                <a:cs typeface="Times New Roman" pitchFamily="18" charset="0"/>
              </a:rPr>
              <a:t>ə</a:t>
            </a:r>
            <a:r>
              <a:rPr lang="ru-RU" sz="3000" dirty="0">
                <a:solidFill>
                  <a:schemeClr val="tx1">
                    <a:lumMod val="95000"/>
                    <a:lumOff val="5000"/>
                  </a:schemeClr>
                </a:solidFill>
                <a:latin typeface="Times New Roman" pitchFamily="18" charset="0"/>
                <a:cs typeface="Times New Roman" pitchFamily="18" charset="0"/>
              </a:rPr>
              <a:t>режеге </a:t>
            </a:r>
            <a:r>
              <a:rPr lang="ru-RU" sz="3000" dirty="0" smtClean="0">
                <a:solidFill>
                  <a:schemeClr val="tx1">
                    <a:lumMod val="95000"/>
                    <a:lumOff val="5000"/>
                  </a:schemeClr>
                </a:solidFill>
                <a:latin typeface="Times New Roman" pitchFamily="18" charset="0"/>
                <a:cs typeface="Times New Roman" pitchFamily="18" charset="0"/>
              </a:rPr>
              <a:t>де келт</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ред</a:t>
            </a:r>
            <a:r>
              <a:rPr lang="en-US" sz="3000" dirty="0">
                <a:solidFill>
                  <a:schemeClr val="tx1">
                    <a:lumMod val="95000"/>
                    <a:lumOff val="5000"/>
                  </a:schemeClr>
                </a:solidFill>
                <a:latin typeface="Times New Roman" pitchFamily="18" charset="0"/>
                <a:cs typeface="Times New Roman" pitchFamily="18" charset="0"/>
              </a:rPr>
              <a:t>i.</a:t>
            </a:r>
            <a:endParaRPr lang="ru-RU" sz="30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87633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08912" cy="5904656"/>
          </a:xfrm>
        </p:spPr>
        <p:txBody>
          <a:bodyPr>
            <a:normAutofit/>
          </a:bodyPr>
          <a:lstStyle/>
          <a:p>
            <a:pPr marL="45720" indent="0"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Эмоцияның</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қ</a:t>
            </a:r>
            <a:r>
              <a:rPr lang="ru-RU" sz="2800" dirty="0" err="1" smtClean="0">
                <a:latin typeface="Times New Roman" pitchFamily="18" charset="0"/>
                <a:cs typeface="Times New Roman" pitchFamily="18" charset="0"/>
              </a:rPr>
              <a:t>азіргі</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заман тарихы У. Джемстің 1884 ж. жарияланған “Эмоция деген не” атты </a:t>
            </a:r>
            <a:r>
              <a:rPr lang="ru-RU" sz="2800" dirty="0" err="1">
                <a:latin typeface="Times New Roman" pitchFamily="18" charset="0"/>
                <a:cs typeface="Times New Roman" pitchFamily="18" charset="0"/>
              </a:rPr>
              <a:t>мақаласынан</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басталады</a:t>
            </a:r>
            <a:r>
              <a:rPr lang="ru-RU" sz="2800" dirty="0">
                <a:latin typeface="Times New Roman" pitchFamily="18" charset="0"/>
                <a:cs typeface="Times New Roman" pitchFamily="18" charset="0"/>
              </a:rPr>
              <a:t>. У. Джемс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Г</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Лангенің</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пайымдаған</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теориялары</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бойынша: сезімнің туындау себебі – сыртқы ырықты қозғалыстар, сонымен бірге, ішкі ырықсыз жүрек толғаныстарынан болатын адамның </a:t>
            </a:r>
            <a:r>
              <a:rPr lang="ru-RU" sz="2800" dirty="0" err="1">
                <a:latin typeface="Times New Roman" pitchFamily="18" charset="0"/>
                <a:cs typeface="Times New Roman" pitchFamily="18" charset="0"/>
              </a:rPr>
              <a:t>кейіп</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өзгерістері</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Осы өзгерістерден туындайтын адам әсерлерінің бәрі – эмоциялық күйді танытады. “Біздің қайғыруымыз – жылағанымыздан; қорқуымыз – қалтырауымыздан; қуанғанымыз – күлгенімізден”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делінген</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(У</a:t>
            </a:r>
            <a:r>
              <a:rPr lang="ru-RU" sz="2800" dirty="0">
                <a:latin typeface="Times New Roman" pitchFamily="18" charset="0"/>
                <a:cs typeface="Times New Roman" pitchFamily="18" charset="0"/>
              </a:rPr>
              <a:t>. Джемс). </a:t>
            </a:r>
            <a:endParaRPr lang="kk-KZ" sz="2800" dirty="0" smtClean="0">
              <a:latin typeface="Times New Roman" pitchFamily="18" charset="0"/>
              <a:cs typeface="Times New Roman" pitchFamily="18" charset="0"/>
            </a:endParaRPr>
          </a:p>
          <a:p>
            <a:pPr marL="45720" indent="0" algn="just">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570770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76672"/>
            <a:ext cx="7317432" cy="864096"/>
          </a:xfrm>
        </p:spPr>
        <p:txBody>
          <a:bodyPr/>
          <a:lstStyle/>
          <a:p>
            <a:pPr marL="0" indent="0" algn="ctr">
              <a:buNone/>
            </a:pPr>
            <a:r>
              <a:rPr lang="en-US" sz="3600" dirty="0">
                <a:solidFill>
                  <a:schemeClr val="tx1"/>
                </a:solidFill>
              </a:rPr>
              <a:t>2.</a:t>
            </a:r>
            <a:r>
              <a:rPr lang="kk-KZ" sz="3600" dirty="0">
                <a:solidFill>
                  <a:schemeClr val="tx1"/>
                </a:solidFill>
              </a:rPr>
              <a:t> </a:t>
            </a:r>
            <a:r>
              <a:rPr lang="ru-RU" sz="3600" dirty="0" err="1">
                <a:solidFill>
                  <a:schemeClr val="tx1"/>
                </a:solidFill>
              </a:rPr>
              <a:t>Эмоцияның</a:t>
            </a:r>
            <a:r>
              <a:rPr lang="ru-RU" sz="3600" dirty="0">
                <a:solidFill>
                  <a:schemeClr val="tx1"/>
                </a:solidFill>
              </a:rPr>
              <a:t> </a:t>
            </a:r>
            <a:r>
              <a:rPr lang="ru-RU" sz="3600" dirty="0" err="1">
                <a:solidFill>
                  <a:schemeClr val="tx1"/>
                </a:solidFill>
              </a:rPr>
              <a:t>қызметтерi</a:t>
            </a:r>
            <a:endParaRPr lang="ru-RU" sz="3600" dirty="0">
              <a:solidFill>
                <a:schemeClr val="tx1"/>
              </a:solidFill>
            </a:endParaRPr>
          </a:p>
        </p:txBody>
      </p:sp>
      <p:sp>
        <p:nvSpPr>
          <p:cNvPr id="3" name="Объект 2"/>
          <p:cNvSpPr>
            <a:spLocks noGrp="1"/>
          </p:cNvSpPr>
          <p:nvPr>
            <p:ph idx="1"/>
          </p:nvPr>
        </p:nvSpPr>
        <p:spPr>
          <a:xfrm>
            <a:off x="539552" y="1556792"/>
            <a:ext cx="8208912" cy="4896544"/>
          </a:xfrm>
        </p:spPr>
        <p:txBody>
          <a:bodyPr>
            <a:normAutofit/>
          </a:bodyPr>
          <a:lstStyle/>
          <a:p>
            <a:pPr marL="45720" indent="0">
              <a:buNone/>
            </a:pPr>
            <a:r>
              <a:rPr lang="ru-MD" sz="2600" dirty="0" smtClean="0"/>
              <a:t>     </a:t>
            </a:r>
            <a:r>
              <a:rPr lang="ru-MD" sz="2600" dirty="0" err="1">
                <a:solidFill>
                  <a:schemeClr val="tx1">
                    <a:lumMod val="95000"/>
                    <a:lumOff val="5000"/>
                  </a:schemeClr>
                </a:solidFill>
                <a:latin typeface="Times New Roman" pitchFamily="18" charset="0"/>
                <a:cs typeface="Times New Roman" pitchFamily="18" charset="0"/>
              </a:rPr>
              <a:t>Эмоциялар</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мынадай</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функцияларды</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атқарады</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бағалаушы</a:t>
            </a:r>
            <a:r>
              <a:rPr lang="ru-MD" sz="2600" dirty="0">
                <a:solidFill>
                  <a:schemeClr val="tx1">
                    <a:lumMod val="95000"/>
                    <a:lumOff val="5000"/>
                  </a:schemeClr>
                </a:solidFill>
                <a:latin typeface="Times New Roman" pitchFamily="18" charset="0"/>
                <a:cs typeface="Times New Roman" pitchFamily="18" charset="0"/>
              </a:rPr>
              <a:t>, </a:t>
            </a:r>
            <a:r>
              <a:rPr lang="ru-MD" sz="2600" dirty="0" err="1">
                <a:solidFill>
                  <a:schemeClr val="tx1">
                    <a:lumMod val="95000"/>
                    <a:lumOff val="5000"/>
                  </a:schemeClr>
                </a:solidFill>
                <a:latin typeface="Times New Roman" pitchFamily="18" charset="0"/>
                <a:cs typeface="Times New Roman" pitchFamily="18" charset="0"/>
              </a:rPr>
              <a:t>сигналдық</a:t>
            </a:r>
            <a:r>
              <a:rPr lang="ru-MD"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оятушы</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коммуникативтi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сонымен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қатар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физиологиялық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танымдық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процестерге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әсер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ету</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функциясын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атқарады</a:t>
            </a:r>
            <a:r>
              <a:rPr lang="ru-RU" sz="2600" dirty="0">
                <a:solidFill>
                  <a:schemeClr val="tx1">
                    <a:lumMod val="95000"/>
                    <a:lumOff val="5000"/>
                  </a:schemeClr>
                </a:solidFill>
                <a:latin typeface="Times New Roman" pitchFamily="18" charset="0"/>
                <a:cs typeface="Times New Roman" pitchFamily="18" charset="0"/>
              </a:rPr>
              <a:t>. </a:t>
            </a:r>
          </a:p>
          <a:p>
            <a:pPr marL="45720" indent="0">
              <a:buNone/>
            </a:pP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Эмоциялар</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iшкi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психикалық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процестер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болып</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табылады</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Бiрақта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олар</a:t>
            </a:r>
            <a:r>
              <a:rPr lang="ru-RU" sz="2600" dirty="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сырттай</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мимикадан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көзқарасынан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әрекеттерден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қимылдан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елестен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интонациядан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сөйлеудiң</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басқа</a:t>
            </a:r>
            <a:r>
              <a:rPr lang="ru-RU" sz="2600" dirty="0">
                <a:solidFill>
                  <a:schemeClr val="tx1">
                    <a:lumMod val="95000"/>
                    <a:lumOff val="5000"/>
                  </a:schemeClr>
                </a:solidFill>
                <a:latin typeface="Times New Roman" pitchFamily="18" charset="0"/>
                <a:cs typeface="Times New Roman" pitchFamily="18" charset="0"/>
              </a:rPr>
              <a:t> да </a:t>
            </a:r>
            <a:r>
              <a:rPr lang="ru-RU" sz="2600" dirty="0" err="1" smtClean="0">
                <a:solidFill>
                  <a:schemeClr val="tx1">
                    <a:lumMod val="95000"/>
                    <a:lumOff val="5000"/>
                  </a:schemeClr>
                </a:solidFill>
                <a:latin typeface="Times New Roman" pitchFamily="18" charset="0"/>
                <a:cs typeface="Times New Roman" pitchFamily="18" charset="0"/>
              </a:rPr>
              <a:t>ерекшелiктерiнен</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жақсы</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көрiнедi</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Бұл</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басқа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адамдардың</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эмоциялық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күйiн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түсiнуге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олармен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нәтижелi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қарым-қатынас</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жасауға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мүмкiндiк</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бередi</a:t>
            </a:r>
            <a:r>
              <a:rPr lang="ru-RU" sz="26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250770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772816"/>
            <a:ext cx="8208912" cy="4104456"/>
          </a:xfrm>
        </p:spPr>
        <p:txBody>
          <a:bodyPr>
            <a:noAutofit/>
          </a:bodyPr>
          <a:lstStyle/>
          <a:p>
            <a:pPr marL="45720" indent="0" algn="just">
              <a:buNone/>
            </a:pPr>
            <a:r>
              <a:rPr lang="ru-RU"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Қуаныш</a:t>
            </a:r>
            <a:r>
              <a:rPr lang="ru-RU" sz="2800" b="1" dirty="0" smtClean="0">
                <a:solidFill>
                  <a:schemeClr val="bg2">
                    <a:lumMod val="10000"/>
                  </a:schemeClr>
                </a:solidFill>
                <a:latin typeface="Times New Roman" pitchFamily="18" charset="0"/>
                <a:cs typeface="Times New Roman" pitchFamily="18" charset="0"/>
              </a:rPr>
              <a:t> </a:t>
            </a:r>
            <a:r>
              <a:rPr lang="ru-RU" sz="2800" dirty="0">
                <a:solidFill>
                  <a:schemeClr val="bg2">
                    <a:lumMod val="10000"/>
                  </a:schemeClr>
                </a:solidFill>
                <a:latin typeface="Times New Roman" pitchFamily="18" charset="0"/>
                <a:cs typeface="Times New Roman" pitchFamily="18" charset="0"/>
              </a:rPr>
              <a:t>- орындалуы күм</a:t>
            </a:r>
            <a:r>
              <a:rPr lang="en-US" sz="2800" dirty="0">
                <a:solidFill>
                  <a:schemeClr val="bg2">
                    <a:lumMod val="10000"/>
                  </a:schemeClr>
                </a:solidFill>
                <a:latin typeface="Times New Roman" pitchFamily="18" charset="0"/>
                <a:cs typeface="Times New Roman" pitchFamily="18" charset="0"/>
              </a:rPr>
              <a:t>ə</a:t>
            </a:r>
            <a:r>
              <a:rPr lang="ru-RU" sz="2800" dirty="0">
                <a:solidFill>
                  <a:schemeClr val="bg2">
                    <a:lumMod val="10000"/>
                  </a:schemeClr>
                </a:solidFill>
                <a:latin typeface="Times New Roman" pitchFamily="18" charset="0"/>
                <a:cs typeface="Times New Roman" pitchFamily="18" charset="0"/>
              </a:rPr>
              <a:t>нд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болып тұрған қажет-т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л</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кт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ң </a:t>
            </a:r>
            <a:r>
              <a:rPr lang="ru-RU" sz="2800" dirty="0" smtClean="0">
                <a:solidFill>
                  <a:schemeClr val="bg2">
                    <a:lumMod val="10000"/>
                  </a:schemeClr>
                </a:solidFill>
                <a:latin typeface="Times New Roman" pitchFamily="18" charset="0"/>
                <a:cs typeface="Times New Roman" pitchFamily="18" charset="0"/>
              </a:rPr>
              <a:t>толық қанағаттандырылуына </a:t>
            </a:r>
            <a:r>
              <a:rPr lang="ru-RU" sz="2800" dirty="0">
                <a:solidFill>
                  <a:schemeClr val="bg2">
                    <a:lumMod val="10000"/>
                  </a:schemeClr>
                </a:solidFill>
                <a:latin typeface="Times New Roman" pitchFamily="18" charset="0"/>
                <a:cs typeface="Times New Roman" pitchFamily="18" charset="0"/>
              </a:rPr>
              <a:t>байланысты туындайтын ұнамды эмоционалды күй.</a:t>
            </a:r>
          </a:p>
          <a:p>
            <a:pPr marL="45720" indent="0" algn="just">
              <a:buNone/>
            </a:pPr>
            <a:r>
              <a:rPr lang="en-US" sz="2800" b="1" dirty="0">
                <a:solidFill>
                  <a:schemeClr val="bg2">
                    <a:lumMod val="10000"/>
                  </a:schemeClr>
                </a:solidFill>
                <a:latin typeface="Times New Roman" pitchFamily="18" charset="0"/>
                <a:cs typeface="Times New Roman" pitchFamily="18" charset="0"/>
              </a:rPr>
              <a:t> </a:t>
            </a:r>
            <a:r>
              <a:rPr lang="en-US"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Таңдану</a:t>
            </a:r>
            <a:r>
              <a:rPr lang="ru-RU" sz="2800" b="1" dirty="0" smtClean="0">
                <a:solidFill>
                  <a:schemeClr val="bg2">
                    <a:lumMod val="10000"/>
                  </a:schemeClr>
                </a:solidFill>
                <a:latin typeface="Times New Roman" pitchFamily="18" charset="0"/>
                <a:cs typeface="Times New Roman" pitchFamily="18" charset="0"/>
              </a:rPr>
              <a:t> </a:t>
            </a:r>
            <a:r>
              <a:rPr lang="ru-RU" sz="2800" dirty="0">
                <a:solidFill>
                  <a:schemeClr val="bg2">
                    <a:lumMod val="10000"/>
                  </a:schemeClr>
                </a:solidFill>
                <a:latin typeface="Times New Roman" pitchFamily="18" charset="0"/>
                <a:cs typeface="Times New Roman" pitchFamily="18" charset="0"/>
              </a:rPr>
              <a:t>- күт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лмеген оқиғаға байланысты пайда болатын эмоциялық белг</a:t>
            </a:r>
            <a:r>
              <a:rPr lang="en-US" sz="2800" dirty="0">
                <a:solidFill>
                  <a:schemeClr val="bg2">
                    <a:lumMod val="10000"/>
                  </a:schemeClr>
                </a:solidFill>
                <a:latin typeface="Times New Roman" pitchFamily="18" charset="0"/>
                <a:cs typeface="Times New Roman" pitchFamily="18" charset="0"/>
              </a:rPr>
              <a:t>i</a:t>
            </a:r>
            <a:r>
              <a:rPr lang="en-US" sz="2800" dirty="0" smtClean="0">
                <a:solidFill>
                  <a:schemeClr val="bg2">
                    <a:lumMod val="10000"/>
                  </a:schemeClr>
                </a:solidFill>
                <a:latin typeface="Times New Roman" pitchFamily="18" charset="0"/>
                <a:cs typeface="Times New Roman" pitchFamily="18" charset="0"/>
              </a:rPr>
              <a:t>.</a:t>
            </a:r>
            <a:r>
              <a:rPr lang="ru-RU" sz="2800" dirty="0" smtClean="0">
                <a:solidFill>
                  <a:schemeClr val="bg2">
                    <a:lumMod val="10000"/>
                  </a:schemeClr>
                </a:solidFill>
                <a:latin typeface="Times New Roman" pitchFamily="18" charset="0"/>
                <a:cs typeface="Times New Roman" pitchFamily="18" charset="0"/>
              </a:rPr>
              <a:t> Таңдану </a:t>
            </a:r>
            <a:r>
              <a:rPr lang="ru-RU" sz="2800" dirty="0">
                <a:solidFill>
                  <a:schemeClr val="bg2">
                    <a:lumMod val="10000"/>
                  </a:schemeClr>
                </a:solidFill>
                <a:latin typeface="Times New Roman" pitchFamily="18" charset="0"/>
                <a:cs typeface="Times New Roman" pitchFamily="18" charset="0"/>
              </a:rPr>
              <a:t>бұрыннан бар сез</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мдерд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тежейд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Осыдан зей</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н толығымен таңдануға </a:t>
            </a:r>
            <a:r>
              <a:rPr lang="ru-RU" sz="2800" dirty="0" smtClean="0">
                <a:solidFill>
                  <a:schemeClr val="bg2">
                    <a:lumMod val="10000"/>
                  </a:schemeClr>
                </a:solidFill>
                <a:latin typeface="Times New Roman" pitchFamily="18" charset="0"/>
                <a:cs typeface="Times New Roman" pitchFamily="18" charset="0"/>
              </a:rPr>
              <a:t>себеп болған </a:t>
            </a:r>
            <a:r>
              <a:rPr lang="ru-RU" sz="2800" dirty="0">
                <a:solidFill>
                  <a:schemeClr val="bg2">
                    <a:lumMod val="10000"/>
                  </a:schemeClr>
                </a:solidFill>
                <a:latin typeface="Times New Roman" pitchFamily="18" charset="0"/>
                <a:cs typeface="Times New Roman" pitchFamily="18" charset="0"/>
              </a:rPr>
              <a:t>нысанға ауысады, кей</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н ол қызығушылық ниетке жол </a:t>
            </a:r>
            <a:r>
              <a:rPr lang="ru-RU" sz="2800" dirty="0" err="1">
                <a:solidFill>
                  <a:schemeClr val="bg2">
                    <a:lumMod val="10000"/>
                  </a:schemeClr>
                </a:solidFill>
                <a:latin typeface="Times New Roman" pitchFamily="18" charset="0"/>
                <a:cs typeface="Times New Roman" pitchFamily="18" charset="0"/>
              </a:rPr>
              <a:t>ашады</a:t>
            </a:r>
            <a:r>
              <a:rPr lang="ru-RU" sz="2800" dirty="0" smtClean="0">
                <a:solidFill>
                  <a:schemeClr val="bg2">
                    <a:lumMod val="10000"/>
                  </a:schemeClr>
                </a:solidFill>
                <a:latin typeface="Times New Roman" pitchFamily="18" charset="0"/>
                <a:cs typeface="Times New Roman" pitchFamily="18" charset="0"/>
              </a:rPr>
              <a:t>.</a:t>
            </a:r>
            <a:endParaRPr lang="ru-RU" sz="2800" dirty="0">
              <a:solidFill>
                <a:schemeClr val="bg2">
                  <a:lumMod val="10000"/>
                </a:schemeClr>
              </a:solidFill>
              <a:latin typeface="Times New Roman" pitchFamily="18" charset="0"/>
              <a:cs typeface="Times New Roman" pitchFamily="18" charset="0"/>
            </a:endParaRPr>
          </a:p>
        </p:txBody>
      </p:sp>
      <p:sp>
        <p:nvSpPr>
          <p:cNvPr id="2" name="Прямоугольник 1"/>
          <p:cNvSpPr/>
          <p:nvPr/>
        </p:nvSpPr>
        <p:spPr>
          <a:xfrm>
            <a:off x="971600" y="404664"/>
            <a:ext cx="7416824" cy="954107"/>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3. </a:t>
            </a:r>
            <a:r>
              <a:rPr lang="ru-RU" sz="2800" b="1" dirty="0" err="1">
                <a:latin typeface="Arial" panose="020B0604020202020204" pitchFamily="34" charset="0"/>
                <a:cs typeface="Arial" panose="020B0604020202020204" pitchFamily="34" charset="0"/>
              </a:rPr>
              <a:t>Эмоцияның</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формалары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және</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негiзгi</a:t>
            </a:r>
            <a:r>
              <a:rPr lang="ru-RU" sz="2800" b="1" dirty="0">
                <a:latin typeface="Arial" panose="020B0604020202020204" pitchFamily="34" charset="0"/>
                <a:cs typeface="Arial" panose="020B0604020202020204" pitchFamily="34" charset="0"/>
              </a:rPr>
              <a:t> </a:t>
            </a:r>
            <a:r>
              <a:rPr lang="ru-RU" sz="2800" b="1" dirty="0" err="1" smtClean="0">
                <a:latin typeface="Arial" panose="020B0604020202020204" pitchFamily="34" charset="0"/>
                <a:cs typeface="Arial" panose="020B0604020202020204" pitchFamily="34" charset="0"/>
              </a:rPr>
              <a:t>түрлерi</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098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764704"/>
            <a:ext cx="8208912" cy="5472608"/>
          </a:xfrm>
        </p:spPr>
        <p:txBody>
          <a:bodyPr>
            <a:noAutofit/>
          </a:bodyPr>
          <a:lstStyle/>
          <a:p>
            <a:pPr marL="45720" indent="0" algn="just">
              <a:buNone/>
            </a:pPr>
            <a:r>
              <a:rPr lang="en-US"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Қас</a:t>
            </a:r>
            <a:r>
              <a:rPr lang="en-US" sz="2800" b="1" dirty="0" err="1" smtClean="0">
                <a:solidFill>
                  <a:schemeClr val="bg2">
                    <a:lumMod val="10000"/>
                  </a:schemeClr>
                </a:solidFill>
                <a:latin typeface="Times New Roman" pitchFamily="18" charset="0"/>
                <a:cs typeface="Times New Roman" pitchFamily="18" charset="0"/>
              </a:rPr>
              <a:t>i</a:t>
            </a:r>
            <a:r>
              <a:rPr lang="ru-RU" sz="2800" b="1" dirty="0" err="1" smtClean="0">
                <a:solidFill>
                  <a:schemeClr val="bg2">
                    <a:lumMod val="10000"/>
                  </a:schemeClr>
                </a:solidFill>
                <a:latin typeface="Times New Roman" pitchFamily="18" charset="0"/>
                <a:cs typeface="Times New Roman" pitchFamily="18" charset="0"/>
              </a:rPr>
              <a:t>рет</a:t>
            </a:r>
            <a:r>
              <a:rPr lang="ru-RU" sz="2800" b="1" dirty="0" smtClean="0">
                <a:solidFill>
                  <a:schemeClr val="bg2">
                    <a:lumMod val="10000"/>
                  </a:schemeClr>
                </a:solidFill>
                <a:latin typeface="Times New Roman" pitchFamily="18" charset="0"/>
                <a:cs typeface="Times New Roman" pitchFamily="18" charset="0"/>
              </a:rPr>
              <a:t> </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алғашында</a:t>
            </a:r>
            <a:r>
              <a:rPr lang="ru-RU" sz="2800" dirty="0" smtClean="0">
                <a:solidFill>
                  <a:schemeClr val="bg2">
                    <a:lumMod val="10000"/>
                  </a:schemeClr>
                </a:solidFill>
                <a:latin typeface="Times New Roman" pitchFamily="18" charset="0"/>
                <a:cs typeface="Times New Roman" pitchFamily="18" charset="0"/>
              </a:rPr>
              <a:t> аз да </a:t>
            </a:r>
            <a:r>
              <a:rPr lang="ru-RU" sz="2800" dirty="0" err="1" smtClean="0">
                <a:solidFill>
                  <a:schemeClr val="bg2">
                    <a:lumMod val="10000"/>
                  </a:schemeClr>
                </a:solidFill>
                <a:latin typeface="Times New Roman" pitchFamily="18" charset="0"/>
                <a:cs typeface="Times New Roman" pitchFamily="18" charset="0"/>
              </a:rPr>
              <a:t>болса</a:t>
            </a:r>
            <a:r>
              <a:rPr lang="ru-RU" sz="2800" dirty="0" smtClean="0">
                <a:solidFill>
                  <a:schemeClr val="bg2">
                    <a:lumMod val="10000"/>
                  </a:schemeClr>
                </a:solidFill>
                <a:latin typeface="Times New Roman" pitchFamily="18" charset="0"/>
                <a:cs typeface="Times New Roman" pitchFamily="18" charset="0"/>
              </a:rPr>
              <a:t> сен</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м </a:t>
            </a:r>
            <a:r>
              <a:rPr lang="ru-RU" sz="2800" dirty="0" err="1" smtClean="0">
                <a:solidFill>
                  <a:schemeClr val="bg2">
                    <a:lumMod val="10000"/>
                  </a:schemeClr>
                </a:solidFill>
                <a:latin typeface="Times New Roman" pitchFamily="18" charset="0"/>
                <a:cs typeface="Times New Roman" pitchFamily="18" charset="0"/>
              </a:rPr>
              <a:t>күтт</a:t>
            </a:r>
            <a:r>
              <a:rPr lang="en-US" sz="2800" dirty="0" err="1" smtClean="0">
                <a:solidFill>
                  <a:schemeClr val="bg2">
                    <a:lumMod val="10000"/>
                  </a:schemeClr>
                </a:solidFill>
                <a:latin typeface="Times New Roman" pitchFamily="18" charset="0"/>
                <a:cs typeface="Times New Roman" pitchFamily="18" charset="0"/>
              </a:rPr>
              <a:t>i</a:t>
            </a:r>
            <a:r>
              <a:rPr lang="ru-RU" sz="2800" dirty="0" err="1" smtClean="0">
                <a:solidFill>
                  <a:schemeClr val="bg2">
                    <a:lumMod val="10000"/>
                  </a:schemeClr>
                </a:solidFill>
                <a:latin typeface="Times New Roman" pitchFamily="18" charset="0"/>
                <a:cs typeface="Times New Roman" pitchFamily="18" charset="0"/>
              </a:rPr>
              <a:t>рген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маңызды</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өм</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р </a:t>
            </a:r>
            <a:r>
              <a:rPr lang="ru-RU" sz="2800" dirty="0" err="1" smtClean="0">
                <a:solidFill>
                  <a:schemeClr val="bg2">
                    <a:lumMod val="10000"/>
                  </a:schemeClr>
                </a:solidFill>
                <a:latin typeface="Times New Roman" pitchFamily="18" charset="0"/>
                <a:cs typeface="Times New Roman" pitchFamily="18" charset="0"/>
              </a:rPr>
              <a:t>қажетт</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г</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н</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ң </a:t>
            </a:r>
            <a:r>
              <a:rPr lang="ru-RU" sz="2800" dirty="0" err="1" smtClean="0">
                <a:solidFill>
                  <a:schemeClr val="bg2">
                    <a:lumMod val="10000"/>
                  </a:schemeClr>
                </a:solidFill>
                <a:latin typeface="Times New Roman" pitchFamily="18" charset="0"/>
                <a:cs typeface="Times New Roman" pitchFamily="18" charset="0"/>
              </a:rPr>
              <a:t>орындалмауы</a:t>
            </a:r>
            <a:r>
              <a:rPr lang="ru-RU" sz="2800" dirty="0" smtClean="0">
                <a:solidFill>
                  <a:schemeClr val="bg2">
                    <a:lumMod val="10000"/>
                  </a:schemeClr>
                </a:solidFill>
                <a:latin typeface="Times New Roman" pitchFamily="18" charset="0"/>
                <a:cs typeface="Times New Roman" pitchFamily="18" charset="0"/>
              </a:rPr>
              <a:t> не </a:t>
            </a:r>
            <a:r>
              <a:rPr lang="ru-RU" sz="2800" dirty="0" err="1" smtClean="0">
                <a:solidFill>
                  <a:schemeClr val="bg2">
                    <a:lumMod val="10000"/>
                  </a:schemeClr>
                </a:solidFill>
                <a:latin typeface="Times New Roman" pitchFamily="18" charset="0"/>
                <a:cs typeface="Times New Roman" pitchFamily="18" charset="0"/>
              </a:rPr>
              <a:t>оның</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орындал-майтыны</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жөн</a:t>
            </a:r>
            <a:r>
              <a:rPr lang="en-US" sz="2800" dirty="0" err="1" smtClean="0">
                <a:solidFill>
                  <a:schemeClr val="bg2">
                    <a:lumMod val="10000"/>
                  </a:schemeClr>
                </a:solidFill>
                <a:latin typeface="Times New Roman" pitchFamily="18" charset="0"/>
                <a:cs typeface="Times New Roman" pitchFamily="18" charset="0"/>
              </a:rPr>
              <a:t>i</a:t>
            </a:r>
            <a:r>
              <a:rPr lang="ru-RU" sz="2800" dirty="0" err="1" smtClean="0">
                <a:solidFill>
                  <a:schemeClr val="bg2">
                    <a:lumMod val="10000"/>
                  </a:schemeClr>
                </a:solidFill>
                <a:latin typeface="Times New Roman" pitchFamily="18" charset="0"/>
                <a:cs typeface="Times New Roman" pitchFamily="18" charset="0"/>
              </a:rPr>
              <a:t>нде</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ақпарат</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алудан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болатын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жағымсыз</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эмоциялық</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күй</a:t>
            </a:r>
            <a:r>
              <a:rPr lang="ru-RU" sz="2800" dirty="0" smtClean="0">
                <a:solidFill>
                  <a:schemeClr val="bg2">
                    <a:lumMod val="10000"/>
                  </a:schemeClr>
                </a:solidFill>
                <a:latin typeface="Times New Roman" pitchFamily="18" charset="0"/>
                <a:cs typeface="Times New Roman" pitchFamily="18" charset="0"/>
              </a:rPr>
              <a:t>.</a:t>
            </a:r>
            <a:endParaRPr lang="en-US" sz="2800" dirty="0" smtClean="0">
              <a:solidFill>
                <a:schemeClr val="bg2">
                  <a:lumMod val="10000"/>
                </a:schemeClr>
              </a:solidFill>
              <a:latin typeface="Times New Roman" pitchFamily="18" charset="0"/>
              <a:cs typeface="Times New Roman" pitchFamily="18" charset="0"/>
            </a:endParaRPr>
          </a:p>
          <a:p>
            <a:pPr marL="45720" indent="0" algn="just">
              <a:buNone/>
            </a:pPr>
            <a:r>
              <a:rPr lang="en-US"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Қаһар</a:t>
            </a:r>
            <a:r>
              <a:rPr lang="ru-RU" sz="2800" b="1" dirty="0" smtClean="0">
                <a:solidFill>
                  <a:schemeClr val="tx1">
                    <a:lumMod val="95000"/>
                    <a:lumOff val="5000"/>
                  </a:schemeClr>
                </a:solidFill>
                <a:latin typeface="Times New Roman" pitchFamily="18" charset="0"/>
                <a:cs typeface="Times New Roman" pitchFamily="18" charset="0"/>
              </a:rPr>
              <a:t> </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субъектте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өте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маңызды</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қажетт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л</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кт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ң </a:t>
            </a:r>
            <a:r>
              <a:rPr lang="ru-RU" sz="2800" dirty="0" err="1" smtClean="0">
                <a:solidFill>
                  <a:schemeClr val="tx1">
                    <a:lumMod val="95000"/>
                    <a:lumOff val="5000"/>
                  </a:schemeClr>
                </a:solidFill>
                <a:latin typeface="Times New Roman" pitchFamily="18" charset="0"/>
                <a:cs typeface="Times New Roman" pitchFamily="18" charset="0"/>
              </a:rPr>
              <a:t>күшт</a:t>
            </a:r>
            <a:r>
              <a:rPr lang="en-US" sz="2800" dirty="0" err="1" smtClean="0">
                <a:solidFill>
                  <a:schemeClr val="tx1">
                    <a:lumMod val="95000"/>
                    <a:lumOff val="5000"/>
                  </a:schemeClr>
                </a:solidFill>
                <a:latin typeface="Times New Roman" pitchFamily="18" charset="0"/>
                <a:cs typeface="Times New Roman" pitchFamily="18" charset="0"/>
              </a:rPr>
              <a:t>i</a:t>
            </a:r>
            <a:r>
              <a:rPr lang="en-US"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кедерг</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ге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ұшырап</a:t>
            </a:r>
            <a:r>
              <a:rPr lang="ru-RU" sz="2800" dirty="0" smtClean="0">
                <a:solidFill>
                  <a:schemeClr val="tx1">
                    <a:lumMod val="95000"/>
                    <a:lumOff val="5000"/>
                  </a:schemeClr>
                </a:solidFill>
                <a:latin typeface="Times New Roman" pitchFamily="18" charset="0"/>
                <a:cs typeface="Times New Roman" pitchFamily="18" charset="0"/>
              </a:rPr>
              <a:t>,</a:t>
            </a:r>
            <a:r>
              <a:rPr lang="en-US"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орындалу</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мүмк</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нд</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г</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ң </a:t>
            </a:r>
            <a:r>
              <a:rPr lang="ru-RU" sz="2800" dirty="0" err="1" smtClean="0">
                <a:solidFill>
                  <a:schemeClr val="tx1">
                    <a:lumMod val="95000"/>
                    <a:lumOff val="5000"/>
                  </a:schemeClr>
                </a:solidFill>
                <a:latin typeface="Times New Roman" pitchFamily="18" charset="0"/>
                <a:cs typeface="Times New Roman" pitchFamily="18" charset="0"/>
              </a:rPr>
              <a:t>кенеттен</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жойы-луына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байланысты</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пайда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болып</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дүлей</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көр</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с берет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 </a:t>
            </a:r>
            <a:r>
              <a:rPr lang="ru-RU" sz="2800" dirty="0" err="1" smtClean="0">
                <a:solidFill>
                  <a:schemeClr val="tx1">
                    <a:lumMod val="95000"/>
                    <a:lumOff val="5000"/>
                  </a:schemeClr>
                </a:solidFill>
                <a:latin typeface="Times New Roman" pitchFamily="18" charset="0"/>
                <a:cs typeface="Times New Roman" pitchFamily="18" charset="0"/>
              </a:rPr>
              <a:t>ұнамсыз</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эмоциялық</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қалып</a:t>
            </a:r>
            <a:r>
              <a:rPr lang="ru-RU" sz="2800" smtClean="0">
                <a:solidFill>
                  <a:schemeClr val="tx1">
                    <a:lumMod val="95000"/>
                    <a:lumOff val="5000"/>
                  </a:schemeClr>
                </a:solidFill>
                <a:latin typeface="Times New Roman" pitchFamily="18" charset="0"/>
                <a:cs typeface="Times New Roman" pitchFamily="18" charset="0"/>
              </a:rPr>
              <a:t>.</a:t>
            </a:r>
            <a:endParaRPr lang="ru-RU" sz="2800" dirty="0" smtClean="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83344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243</TotalTime>
  <Words>1138</Words>
  <Application>Microsoft Office PowerPoint</Application>
  <PresentationFormat>Экран (4:3)</PresentationFormat>
  <Paragraphs>35</Paragraphs>
  <Slides>18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Arial</vt:lpstr>
      <vt:lpstr>Calibri</vt:lpstr>
      <vt:lpstr>Cambria</vt:lpstr>
      <vt:lpstr>Times New Roman</vt:lpstr>
      <vt:lpstr>Trebuchet MS</vt:lpstr>
      <vt:lpstr>Wingdings 3</vt:lpstr>
      <vt:lpstr>Грань</vt:lpstr>
      <vt:lpstr>3 дәріс. Адам өміріндегі эмоцияның рөлі. Эмоция психологиясы. Эмоцияны реттеудің әдістері мен механизмдері   </vt:lpstr>
      <vt:lpstr>Презентация PowerPoint</vt:lpstr>
      <vt:lpstr>Презентация PowerPoint</vt:lpstr>
      <vt:lpstr>Презентация PowerPoint</vt:lpstr>
      <vt:lpstr>Презентация PowerPoint</vt:lpstr>
      <vt:lpstr>Презентация PowerPoint</vt:lpstr>
      <vt:lpstr>2. Эмоцияның қызметтерi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Сезiмдердiң психологиялық сипаттамасы</vt:lpstr>
      <vt:lpstr>5. Жоғары сезiмдер</vt:lpstr>
      <vt:lpstr>6. Ерiк</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Физика – техникалық факультеті  Психикалық процестер</dc:title>
  <dc:creator>Altynai</dc:creator>
  <cp:lastModifiedBy>Пользователь Windows</cp:lastModifiedBy>
  <cp:revision>28</cp:revision>
  <dcterms:created xsi:type="dcterms:W3CDTF">2014-02-19T15:04:32Z</dcterms:created>
  <dcterms:modified xsi:type="dcterms:W3CDTF">2020-01-29T03:43:55Z</dcterms:modified>
</cp:coreProperties>
</file>